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Aleo Bold Italics" panose="020B0604020202020204" charset="0"/>
      <p:regular r:id="rId50"/>
    </p:embeddedFont>
    <p:embeddedFont>
      <p:font typeface="Bungee" panose="020B0604020202020204" charset="0"/>
      <p:regular r:id="rId51"/>
    </p:embeddedFont>
    <p:embeddedFont>
      <p:font typeface="Canva Sans 1" panose="020B0604020202020204" charset="0"/>
      <p:regular r:id="rId52"/>
    </p:embeddedFont>
    <p:embeddedFont>
      <p:font typeface="Canva Sans 1 Bold" panose="020B0604020202020204" charset="0"/>
      <p:regular r:id="rId53"/>
    </p:embeddedFont>
    <p:embeddedFont>
      <p:font typeface="Canva Sans 1 Bold Italics" panose="020B0604020202020204" charset="0"/>
      <p:regular r:id="rId54"/>
    </p:embeddedFont>
    <p:embeddedFont>
      <p:font typeface="Canva Sans 2 Bold" panose="020B0604020202020204" charset="0"/>
      <p:regular r:id="rId55"/>
    </p:embeddedFont>
    <p:embeddedFont>
      <p:font typeface="Codec Pro ExtraBold" panose="020B0604020202020204" charset="0"/>
      <p:regular r:id="rId56"/>
    </p:embeddedFont>
    <p:embeddedFont>
      <p:font typeface="Inter Bold" panose="020B0604020202020204" charset="0"/>
      <p:regular r:id="rId57"/>
    </p:embeddedFont>
    <p:embeddedFont>
      <p:font typeface="Lato Bold" panose="020B0604020202020204" charset="0"/>
      <p:regular r:id="rId58"/>
    </p:embeddedFont>
    <p:embeddedFont>
      <p:font typeface="Lilita One" panose="020B0604020202020204" charset="0"/>
      <p:regular r:id="rId59"/>
    </p:embeddedFont>
    <p:embeddedFont>
      <p:font typeface="Oswald Bold" panose="020B0604020202020204" charset="0"/>
      <p:regular r:id="rId60"/>
    </p:embeddedFont>
    <p:embeddedFont>
      <p:font typeface="Poppins Bold" panose="020B0604020202020204" charset="0"/>
      <p:regular r:id="rId61"/>
    </p:embeddedFont>
    <p:embeddedFont>
      <p:font typeface="White Star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115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ing91.com/product-mix-product-line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www.mondelezinternational.com/Our-Brands/Bournvita/" TargetMode="External"/><Relationship Id="rId4" Type="http://schemas.openxmlformats.org/officeDocument/2006/relationships/hyperlink" Target="https://www.marketing91.com/consumer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marketing91.com/what-is-advertising/" TargetMode="External"/><Relationship Id="rId7" Type="http://schemas.openxmlformats.org/officeDocument/2006/relationships/image" Target="../media/image11.svg"/><Relationship Id="rId2" Type="http://schemas.openxmlformats.org/officeDocument/2006/relationships/hyperlink" Target="https://www.marketing91.com/distribution-defini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hyperlink" Target="https://www.marketing91.com/10-types-of-retail-stores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marketing91.com/market-penetration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marketing91.com/place-strategy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rketing91.com/distribution-channel-2/" TargetMode="External"/><Relationship Id="rId5" Type="http://schemas.openxmlformats.org/officeDocument/2006/relationships/hyperlink" Target="https://www.marketing91.com/distribution-network/" TargetMode="External"/><Relationship Id="rId4" Type="http://schemas.openxmlformats.org/officeDocument/2006/relationships/hyperlink" Target="https://www.marketing91.com/customer-bas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ing91.com/pricin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rketing91.com/brand-image/" TargetMode="External"/><Relationship Id="rId5" Type="http://schemas.openxmlformats.org/officeDocument/2006/relationships/hyperlink" Target="https://www.marketing91.com/pricing-strategy-increasing-importance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ing91.com/awarenes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www.marketing91.com/commercia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1.svg"/><Relationship Id="rId7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1.svg"/><Relationship Id="rId7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sv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svg"/><Relationship Id="rId7" Type="http://schemas.openxmlformats.org/officeDocument/2006/relationships/image" Target="../media/image6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12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3810"/>
            <a:ext cx="18294778" cy="10283190"/>
          </a:xfrm>
          <a:custGeom>
            <a:avLst/>
            <a:gdLst/>
            <a:ahLst/>
            <a:cxnLst/>
            <a:rect l="l" t="t" r="r" b="b"/>
            <a:pathLst>
              <a:path w="18294778" h="10283190">
                <a:moveTo>
                  <a:pt x="0" y="0"/>
                </a:moveTo>
                <a:lnTo>
                  <a:pt x="18294778" y="0"/>
                </a:lnTo>
                <a:lnTo>
                  <a:pt x="18294778" y="10283190"/>
                </a:lnTo>
                <a:lnTo>
                  <a:pt x="0" y="1028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330693" y="-479200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589661" y="6937859"/>
            <a:ext cx="3150986" cy="3183307"/>
          </a:xfrm>
          <a:custGeom>
            <a:avLst/>
            <a:gdLst/>
            <a:ahLst/>
            <a:cxnLst/>
            <a:rect l="l" t="t" r="r" b="b"/>
            <a:pathLst>
              <a:path w="3150986" h="3183307">
                <a:moveTo>
                  <a:pt x="0" y="0"/>
                </a:moveTo>
                <a:lnTo>
                  <a:pt x="3150985" y="0"/>
                </a:lnTo>
                <a:lnTo>
                  <a:pt x="3150985" y="3183307"/>
                </a:lnTo>
                <a:lnTo>
                  <a:pt x="0" y="318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88" r="-6053" b="-24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266010" y="952500"/>
            <a:ext cx="4122301" cy="66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 spc="3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Target Customer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3418" y="2595011"/>
            <a:ext cx="15910667" cy="46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 spc="27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Primary Customers: Parents with children aged 5-15, emphasizing nutrition and growth.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82056" y="3718031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Secondary Customers: Young adults seeking health benefits.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4711599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Buying Motivations: Desire for mental and physical development of children.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0477" y="5796154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Consumer Needs: Trust in a brand that offers consistent quality and health benefits.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173992" y="1615581"/>
            <a:ext cx="6306337" cy="6306337"/>
          </a:xfrm>
          <a:custGeom>
            <a:avLst/>
            <a:gdLst/>
            <a:ahLst/>
            <a:cxnLst/>
            <a:rect l="l" t="t" r="r" b="b"/>
            <a:pathLst>
              <a:path w="6306337" h="6306337">
                <a:moveTo>
                  <a:pt x="0" y="0"/>
                </a:moveTo>
                <a:lnTo>
                  <a:pt x="6306337" y="0"/>
                </a:lnTo>
                <a:lnTo>
                  <a:pt x="6306337" y="6306337"/>
                </a:lnTo>
                <a:lnTo>
                  <a:pt x="0" y="6306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330693" y="-479200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589661" y="6937859"/>
            <a:ext cx="3150986" cy="3183307"/>
          </a:xfrm>
          <a:custGeom>
            <a:avLst/>
            <a:gdLst/>
            <a:ahLst/>
            <a:cxnLst/>
            <a:rect l="l" t="t" r="r" b="b"/>
            <a:pathLst>
              <a:path w="3150986" h="3183307">
                <a:moveTo>
                  <a:pt x="0" y="0"/>
                </a:moveTo>
                <a:lnTo>
                  <a:pt x="3150985" y="0"/>
                </a:lnTo>
                <a:lnTo>
                  <a:pt x="3150985" y="3183307"/>
                </a:lnTo>
                <a:lnTo>
                  <a:pt x="0" y="318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88" r="-6053" b="-24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471452" y="952500"/>
            <a:ext cx="3711416" cy="134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 spc="3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Brand Strategy</a:t>
            </a:r>
          </a:p>
          <a:p>
            <a:pPr algn="ctr">
              <a:lnSpc>
                <a:spcPts val="5452"/>
              </a:lnSpc>
              <a:spcBef>
                <a:spcPct val="0"/>
              </a:spcBef>
            </a:pPr>
            <a:endParaRPr lang="en-US" sz="3894" spc="3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204415" y="2502832"/>
            <a:ext cx="15910667" cy="94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 spc="27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Product Strategy: Emphasis on nutritious ingredients and health benefits.</a:t>
            </a:r>
          </a:p>
          <a:p>
            <a:pPr algn="ctr">
              <a:lnSpc>
                <a:spcPts val="3885"/>
              </a:lnSpc>
            </a:pPr>
            <a:endParaRPr lang="en-US" sz="2775" spc="27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9677" y="3452053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Marketing Strategy: Emotional advertising focusing on parental care and child success.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9111" y="4429136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Distribution Strategy: Widely available in grocery stores, supermarkets, and online.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9111" y="5348534"/>
            <a:ext cx="16071716" cy="48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Promotional Activities: TV commercials, digital campaigns, influencer partnerships.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111" y="6286982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Market Share: 13-15% in the milk food drink category, maintaining competitive edge.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173992" y="1615581"/>
            <a:ext cx="6306337" cy="6306337"/>
          </a:xfrm>
          <a:custGeom>
            <a:avLst/>
            <a:gdLst/>
            <a:ahLst/>
            <a:cxnLst/>
            <a:rect l="l" t="t" r="r" b="b"/>
            <a:pathLst>
              <a:path w="6306337" h="6306337">
                <a:moveTo>
                  <a:pt x="0" y="0"/>
                </a:moveTo>
                <a:lnTo>
                  <a:pt x="6306337" y="0"/>
                </a:lnTo>
                <a:lnTo>
                  <a:pt x="6306337" y="6306337"/>
                </a:lnTo>
                <a:lnTo>
                  <a:pt x="0" y="6306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4667">
            <a:off x="-621614" y="3897137"/>
            <a:ext cx="8807442" cy="6953243"/>
          </a:xfrm>
          <a:custGeom>
            <a:avLst/>
            <a:gdLst/>
            <a:ahLst/>
            <a:cxnLst/>
            <a:rect l="l" t="t" r="r" b="b"/>
            <a:pathLst>
              <a:path w="8807442" h="6953243">
                <a:moveTo>
                  <a:pt x="0" y="0"/>
                </a:moveTo>
                <a:lnTo>
                  <a:pt x="8807442" y="0"/>
                </a:lnTo>
                <a:lnTo>
                  <a:pt x="8807442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63483">
            <a:off x="8824789" y="-331742"/>
            <a:ext cx="9534717" cy="5632425"/>
          </a:xfrm>
          <a:custGeom>
            <a:avLst/>
            <a:gdLst/>
            <a:ahLst/>
            <a:cxnLst/>
            <a:rect l="l" t="t" r="r" b="b"/>
            <a:pathLst>
              <a:path w="9534717" h="5632425">
                <a:moveTo>
                  <a:pt x="0" y="0"/>
                </a:moveTo>
                <a:lnTo>
                  <a:pt x="9534718" y="0"/>
                </a:lnTo>
                <a:lnTo>
                  <a:pt x="9534718" y="5632425"/>
                </a:lnTo>
                <a:lnTo>
                  <a:pt x="0" y="563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79" r="-17341" b="-251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2078672">
            <a:off x="9735307" y="5182950"/>
            <a:ext cx="7605581" cy="5704186"/>
          </a:xfrm>
          <a:custGeom>
            <a:avLst/>
            <a:gdLst/>
            <a:ahLst/>
            <a:cxnLst/>
            <a:rect l="l" t="t" r="r" b="b"/>
            <a:pathLst>
              <a:path w="7605581" h="5704186">
                <a:moveTo>
                  <a:pt x="0" y="0"/>
                </a:moveTo>
                <a:lnTo>
                  <a:pt x="7605580" y="0"/>
                </a:lnTo>
                <a:lnTo>
                  <a:pt x="7605580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-754190" y="251913"/>
            <a:ext cx="9958144" cy="309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>
                <a:solidFill>
                  <a:srgbClr val="4E321E"/>
                </a:solidFill>
                <a:latin typeface="Canva Sans 1 Bold Italics"/>
                <a:ea typeface="Canva Sans 1 Bold Italics"/>
                <a:cs typeface="Canva Sans 1 Bold Italics"/>
                <a:sym typeface="Canva Sans 1 Bold Italics"/>
              </a:rPr>
              <a:t>BOURNVITA </a:t>
            </a:r>
          </a:p>
          <a:p>
            <a:pPr marL="0" lvl="0" indent="0" algn="ctr">
              <a:lnSpc>
                <a:spcPts val="12460"/>
              </a:lnSpc>
              <a:spcBef>
                <a:spcPct val="0"/>
              </a:spcBef>
            </a:pPr>
            <a:r>
              <a:rPr lang="en-US" sz="8900">
                <a:solidFill>
                  <a:srgbClr val="4E321E"/>
                </a:solidFill>
                <a:latin typeface="Canva Sans 1 Bold Italics"/>
                <a:ea typeface="Canva Sans 1 Bold Italics"/>
                <a:cs typeface="Canva Sans 1 Bold Italics"/>
                <a:sym typeface="Canva Sans 1 Bold Italics"/>
              </a:rPr>
              <a:t>4P’s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192192" cy="10287000"/>
          </a:xfrm>
          <a:custGeom>
            <a:avLst/>
            <a:gdLst/>
            <a:ahLst/>
            <a:cxnLst/>
            <a:rect l="l" t="t" r="r" b="b"/>
            <a:pathLst>
              <a:path w="18192192" h="10287000">
                <a:moveTo>
                  <a:pt x="0" y="0"/>
                </a:moveTo>
                <a:lnTo>
                  <a:pt x="18192192" y="0"/>
                </a:lnTo>
                <a:lnTo>
                  <a:pt x="181921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3981" r="-3981" b="-73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4746675"/>
            <a:ext cx="5665270" cy="5380738"/>
          </a:xfrm>
          <a:custGeom>
            <a:avLst/>
            <a:gdLst/>
            <a:ahLst/>
            <a:cxnLst/>
            <a:rect l="l" t="t" r="r" b="b"/>
            <a:pathLst>
              <a:path w="5665270" h="5380738">
                <a:moveTo>
                  <a:pt x="0" y="0"/>
                </a:moveTo>
                <a:lnTo>
                  <a:pt x="5665270" y="0"/>
                </a:lnTo>
                <a:lnTo>
                  <a:pt x="5665270" y="5380737"/>
                </a:lnTo>
                <a:lnTo>
                  <a:pt x="0" y="5380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43" b="-264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211108" y="4970686"/>
            <a:ext cx="9048192" cy="4932714"/>
          </a:xfrm>
          <a:custGeom>
            <a:avLst/>
            <a:gdLst/>
            <a:ahLst/>
            <a:cxnLst/>
            <a:rect l="l" t="t" r="r" b="b"/>
            <a:pathLst>
              <a:path w="9048192" h="4932714">
                <a:moveTo>
                  <a:pt x="0" y="0"/>
                </a:moveTo>
                <a:lnTo>
                  <a:pt x="9048192" y="0"/>
                </a:lnTo>
                <a:lnTo>
                  <a:pt x="9048192" y="4932715"/>
                </a:lnTo>
                <a:lnTo>
                  <a:pt x="0" y="4932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900" b="-208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62325" y="541282"/>
            <a:ext cx="17829867" cy="165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4325" lvl="1" indent="-517163" algn="l">
              <a:lnSpc>
                <a:spcPts val="6707"/>
              </a:lnSpc>
              <a:buFont typeface="Arial"/>
              <a:buChar char="•"/>
            </a:pPr>
            <a:r>
              <a:rPr lang="en-US" sz="479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Bournvita is marketed as a Nutritional Drink</a:t>
            </a:r>
            <a:r>
              <a:rPr lang="en-US" sz="479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 </a:t>
            </a:r>
            <a:r>
              <a:rPr lang="en-US" sz="479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that is also a    dietary supplement 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325" y="2711357"/>
            <a:ext cx="18496242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2" lvl="1" indent="-518161" algn="l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It is a Nutritional Drink that nourishes children with</a:t>
            </a:r>
          </a:p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       Flavour and Good taste 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18930" y="167332"/>
            <a:ext cx="16515345" cy="576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As of 2023, Bournvita’s </a:t>
            </a:r>
            <a:r>
              <a:rPr lang="en-US" sz="4700" u="sng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  <a:hlinkClick r:id="rId3" tooltip="https://www.marketing91.com/product-mix-product-line/"/>
              </a:rPr>
              <a:t>product mix</a:t>
            </a:r>
            <a:r>
              <a:rPr lang="en-US" sz="47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 is tailored to different </a:t>
            </a:r>
            <a:r>
              <a:rPr lang="en-US" sz="4700" u="sng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  <a:hlinkClick r:id="rId4" tooltip="https://www.marketing91.com/consumer/"/>
              </a:rPr>
              <a:t>consumer</a:t>
            </a:r>
            <a:r>
              <a:rPr lang="en-US" sz="47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 needs, mainly focusing on children’s nutrition </a:t>
            </a:r>
            <a:r>
              <a:rPr lang="en-US" sz="4700" u="sng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  <a:hlinkClick r:id="rId5" tooltip="https://www.mondelezinternational.com/Our-Brands/Bournvita/"/>
              </a:rPr>
              <a:t>(Source)</a:t>
            </a:r>
            <a:r>
              <a:rPr lang="en-US" sz="47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:</a:t>
            </a:r>
          </a:p>
          <a:p>
            <a:pPr marL="1014731" lvl="1" indent="-507365" algn="l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Cadbury Bournvita 5 Star Magic.</a:t>
            </a:r>
          </a:p>
          <a:p>
            <a:pPr marL="1014731" lvl="1" indent="-507365" algn="l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Cadbury’s Bournvita.</a:t>
            </a:r>
          </a:p>
          <a:p>
            <a:pPr marL="1014731" lvl="1" indent="-507365" algn="l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Bournvita Li’l Champs.</a:t>
            </a:r>
          </a:p>
          <a:p>
            <a:pPr algn="l">
              <a:lnSpc>
                <a:spcPts val="6580"/>
              </a:lnSpc>
            </a:pPr>
            <a:endParaRPr lang="en-US" sz="4700">
              <a:solidFill>
                <a:srgbClr val="000000"/>
              </a:solidFill>
              <a:latin typeface="Canva Sans 1"/>
              <a:ea typeface="Canva Sans 1"/>
              <a:cs typeface="Canva Sans 1"/>
              <a:sym typeface="Canva Sans 1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14350" y="6184292"/>
            <a:ext cx="17259300" cy="3323898"/>
          </a:xfrm>
          <a:custGeom>
            <a:avLst/>
            <a:gdLst/>
            <a:ahLst/>
            <a:cxnLst/>
            <a:rect l="l" t="t" r="r" b="b"/>
            <a:pathLst>
              <a:path w="17259300" h="3323898">
                <a:moveTo>
                  <a:pt x="0" y="0"/>
                </a:moveTo>
                <a:lnTo>
                  <a:pt x="17259300" y="0"/>
                </a:lnTo>
                <a:lnTo>
                  <a:pt x="17259300" y="3323899"/>
                </a:lnTo>
                <a:lnTo>
                  <a:pt x="0" y="3323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3" t="-1952" b="-195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3721" y="1185853"/>
            <a:ext cx="9731375" cy="10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 Place Strategy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6146" y="2786189"/>
            <a:ext cx="10468036" cy="260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 has spread its network in various countries like North America, Europe, Togo, South Africa, Kenya, Ghana, Nigeria, Nepal, and India.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031" y="5638513"/>
            <a:ext cx="10819458" cy="325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 has an excellent reach to its customers through well-organized </a:t>
            </a:r>
            <a:r>
              <a:rPr lang="en-US" sz="3700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2" tooltip="https://www.marketing91.com/distribution-definition/"/>
              </a:rPr>
              <a:t>distribution</a:t>
            </a: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and online </a:t>
            </a:r>
            <a:r>
              <a:rPr lang="en-US" sz="3700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3" tooltip="https://www.marketing91.com/what-is-advertising/"/>
              </a:rPr>
              <a:t>advertising</a:t>
            </a: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channels. It is available in most </a:t>
            </a:r>
            <a:r>
              <a:rPr lang="en-US" sz="3700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4" tooltip="https://www.marketing91.com/10-types-of-retail-stores/"/>
              </a:rPr>
              <a:t>retail stores</a:t>
            </a: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, supermarkets, provision stores, and medical stores.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525604" y="2771874"/>
            <a:ext cx="6762396" cy="5289399"/>
          </a:xfrm>
          <a:custGeom>
            <a:avLst/>
            <a:gdLst/>
            <a:ahLst/>
            <a:cxnLst/>
            <a:rect l="l" t="t" r="r" b="b"/>
            <a:pathLst>
              <a:path w="6762396" h="5289399">
                <a:moveTo>
                  <a:pt x="0" y="0"/>
                </a:moveTo>
                <a:lnTo>
                  <a:pt x="6762396" y="0"/>
                </a:lnTo>
                <a:lnTo>
                  <a:pt x="6762396" y="5289399"/>
                </a:lnTo>
                <a:lnTo>
                  <a:pt x="0" y="52893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01" y="342265"/>
            <a:ext cx="11042747" cy="1048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Bournvita’s </a:t>
            </a:r>
            <a:r>
              <a:rPr lang="en-US" sz="3699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2" tooltip="https://www.marketing91.com/place-strategy/"/>
              </a:rPr>
              <a:t>place strategy</a:t>
            </a:r>
            <a:r>
              <a:rPr lang="en-US" sz="36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, essential for its market presence, includes the following elements: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AutoNum type="arabicPeriod"/>
            </a:pPr>
            <a:r>
              <a:rPr lang="en-US" sz="36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 and </a:t>
            </a:r>
            <a:r>
              <a:rPr lang="en-US" sz="3699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3" tooltip="https://www.marketing91.com/market-penetration/"/>
              </a:rPr>
              <a:t>Market Penetration</a:t>
            </a:r>
            <a:r>
              <a:rPr lang="en-US" sz="36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: Bournvita has successfully expanded its network to various countries globally, including North </a:t>
            </a:r>
            <a:r>
              <a:rPr lang="en-US" sz="3699" u="none" strike="noStrike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America, Europe, several African nations, Nepal, and India. This broad reach ensures its availability to a diverse </a:t>
            </a:r>
            <a:r>
              <a:rPr lang="en-US" sz="3699" u="sng" strike="noStrike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4" tooltip="https://www.marketing91.com/customer-base/"/>
              </a:rPr>
              <a:t>customer base</a:t>
            </a:r>
            <a:r>
              <a:rPr lang="en-US" sz="3699" u="none" strike="noStrike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.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AutoNum type="arabicPeriod"/>
            </a:pPr>
            <a:r>
              <a:rPr lang="en-US" sz="3699" u="none" strike="noStrike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Strong </a:t>
            </a:r>
            <a:r>
              <a:rPr lang="en-US" sz="3699" u="sng" strike="noStrike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5" tooltip="https://www.marketing91.com/distribution-network/"/>
              </a:rPr>
              <a:t>Distribution Network</a:t>
            </a:r>
            <a:r>
              <a:rPr lang="en-US" sz="3699" u="none" strike="noStrike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: Utilizing an efficient </a:t>
            </a:r>
            <a:r>
              <a:rPr lang="en-US" sz="3699" u="sng" strike="noStrike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6" tooltip="https://www.marketing91.com/distribution-channel-2/"/>
              </a:rPr>
              <a:t>distribution channel</a:t>
            </a:r>
            <a:r>
              <a:rPr lang="en-US" sz="3699" u="none" strike="noStrike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, Bournvita is available in retail stores, supermarkets, provision stores, and medical shops, making it easily accessible to consumers.</a:t>
            </a:r>
          </a:p>
          <a:p>
            <a:pPr marL="0" lvl="0" indent="0" algn="l">
              <a:lnSpc>
                <a:spcPts val="5179"/>
              </a:lnSpc>
              <a:spcBef>
                <a:spcPct val="0"/>
              </a:spcBef>
            </a:pPr>
            <a:endParaRPr lang="en-US" sz="3699" u="none" strike="noStrike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718428" y="1693949"/>
            <a:ext cx="6240597" cy="6899103"/>
          </a:xfrm>
          <a:custGeom>
            <a:avLst/>
            <a:gdLst/>
            <a:ahLst/>
            <a:cxnLst/>
            <a:rect l="l" t="t" r="r" b="b"/>
            <a:pathLst>
              <a:path w="6240597" h="6899103">
                <a:moveTo>
                  <a:pt x="0" y="0"/>
                </a:moveTo>
                <a:lnTo>
                  <a:pt x="6240597" y="0"/>
                </a:lnTo>
                <a:lnTo>
                  <a:pt x="6240597" y="6899102"/>
                </a:lnTo>
                <a:lnTo>
                  <a:pt x="0" y="6899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643" r="-3908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837690"/>
            <a:ext cx="16652514" cy="6544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 spc="37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1.Indirect Sales Strategy: Bournvita uses an indirect sales approach involving distribution centers, wholesalers, and retailers to reach its consumers in different locations.</a:t>
            </a:r>
          </a:p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 spc="37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2. Online Sales Presence: Bournvita has also established  a presence on e-commerce websites to cater to the  millennial market, allowing consumers to purchase products online.</a:t>
            </a:r>
          </a:p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 spc="37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3.  Utilization of Parent Company’s Infrastructure: Leveraging its parent company’s strong brand presence and logistics support, Mondelez Company’sonal, Bournvita effectively reaches a wide audience.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5874" y="2353161"/>
            <a:ext cx="17656252" cy="588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 is projected as a healthy drink with lots of vitamins and nutritional value that is important for children. </a:t>
            </a:r>
          </a:p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It is the housewife who, in most cases, makes the purchase, and when it comes to children, she will not compromise on the product, irrespective of prices. </a:t>
            </a:r>
          </a:p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 has adopted a higher price range than its competitors but has projected its product as having better nutritional values.</a:t>
            </a:r>
          </a:p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This is the main reason for the success of its </a:t>
            </a:r>
            <a:r>
              <a:rPr lang="en-US" sz="3700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3" tooltip="https://www.marketing91.com/pricing/"/>
              </a:rPr>
              <a:t>pricing</a:t>
            </a: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policy.</a:t>
            </a:r>
          </a:p>
          <a:p>
            <a:pPr marL="0" lvl="0" indent="0" algn="l">
              <a:lnSpc>
                <a:spcPts val="5180"/>
              </a:lnSpc>
              <a:spcBef>
                <a:spcPct val="0"/>
              </a:spcBef>
            </a:pPr>
            <a:endParaRPr lang="en-US" sz="370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84462" y="933450"/>
            <a:ext cx="85143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 Pricing Strategy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164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481444" y="445622"/>
            <a:ext cx="13575002" cy="9479053"/>
          </a:xfrm>
          <a:custGeom>
            <a:avLst/>
            <a:gdLst/>
            <a:ahLst/>
            <a:cxnLst/>
            <a:rect l="l" t="t" r="r" b="b"/>
            <a:pathLst>
              <a:path w="13575002" h="9479053">
                <a:moveTo>
                  <a:pt x="0" y="0"/>
                </a:moveTo>
                <a:lnTo>
                  <a:pt x="13575002" y="0"/>
                </a:lnTo>
                <a:lnTo>
                  <a:pt x="13575002" y="9479053"/>
                </a:lnTo>
                <a:lnTo>
                  <a:pt x="0" y="9479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12" r="-879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862303" y="4110072"/>
            <a:ext cx="13852063" cy="229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3"/>
              </a:lnSpc>
            </a:pPr>
            <a:r>
              <a:rPr lang="en-US" sz="13538" spc="132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BOURNVITA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62303" y="2753303"/>
            <a:ext cx="14037366" cy="133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231F2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MARKETING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075" y="8371205"/>
            <a:ext cx="893988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Prof.  AMIT SHUKLA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3501673"/>
            <a:ext cx="7273098" cy="6785327"/>
          </a:xfrm>
          <a:custGeom>
            <a:avLst/>
            <a:gdLst/>
            <a:ahLst/>
            <a:cxnLst/>
            <a:rect l="l" t="t" r="r" b="b"/>
            <a:pathLst>
              <a:path w="7273098" h="6785327">
                <a:moveTo>
                  <a:pt x="0" y="0"/>
                </a:moveTo>
                <a:lnTo>
                  <a:pt x="7273098" y="0"/>
                </a:lnTo>
                <a:lnTo>
                  <a:pt x="7273098" y="6785327"/>
                </a:lnTo>
                <a:lnTo>
                  <a:pt x="0" y="678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11506" y="4019032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23250" y="433607"/>
            <a:ext cx="17618595" cy="26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Bournvita’s </a:t>
            </a:r>
            <a:r>
              <a:rPr lang="en-US" sz="3699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5" tooltip="https://www.marketing91.com/pricing-strategy-increasing-importance/"/>
              </a:rPr>
              <a:t>pricing strategy</a:t>
            </a:r>
            <a:r>
              <a:rPr lang="en-US" sz="36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balances maintaining a premium </a:t>
            </a:r>
            <a:r>
              <a:rPr lang="en-US" sz="3699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6" tooltip="https://www.marketing91.com/brand-image/"/>
              </a:rPr>
              <a:t>brand image</a:t>
            </a:r>
            <a:r>
              <a:rPr lang="en-US" sz="36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and being accessible to its target market. The brand leverages its reputation Bournvita’suality to justify its price point while staying competitive in the mother, health, and nutrition segments.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47290" y="2681605"/>
            <a:ext cx="17740710" cy="457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 good advertising strategy and policy takes a brand forward as it increases </a:t>
            </a:r>
            <a:r>
              <a:rPr lang="en-US" sz="3700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3" tooltip="https://www.marketing91.com/awareness/"/>
              </a:rPr>
              <a:t>awareness</a:t>
            </a: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about the products in the minds of consumers. It has re-invented itself periodically regarding distribution, promotion, products, and packaging. Although its actual consumer is children, it has targeted women for promotional activities as it realizes that a mother is going to purchase this drink. In most of its </a:t>
            </a:r>
            <a:r>
              <a:rPr lang="en-US" sz="3700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  <a:hlinkClick r:id="rId4" tooltip="https://www.marketing91.com/commercial/"/>
              </a:rPr>
              <a:t>commercials</a:t>
            </a: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, the advertisers use the mother and her child.</a:t>
            </a:r>
          </a:p>
        </p:txBody>
      </p:sp>
      <p:sp>
        <p:nvSpPr>
          <p:cNvPr id="4" name="Freeform 4"/>
          <p:cNvSpPr/>
          <p:nvPr/>
        </p:nvSpPr>
        <p:spPr>
          <a:xfrm>
            <a:off x="2837651" y="6810767"/>
            <a:ext cx="11881043" cy="3169069"/>
          </a:xfrm>
          <a:custGeom>
            <a:avLst/>
            <a:gdLst/>
            <a:ahLst/>
            <a:cxnLst/>
            <a:rect l="l" t="t" r="r" b="b"/>
            <a:pathLst>
              <a:path w="11881043" h="3169069">
                <a:moveTo>
                  <a:pt x="0" y="0"/>
                </a:moveTo>
                <a:lnTo>
                  <a:pt x="11881043" y="0"/>
                </a:lnTo>
                <a:lnTo>
                  <a:pt x="11881043" y="3169070"/>
                </a:lnTo>
                <a:lnTo>
                  <a:pt x="0" y="3169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98139" y="904875"/>
            <a:ext cx="11960066" cy="109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 Promotion Strategy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41284" y="5143500"/>
            <a:ext cx="10718016" cy="4744600"/>
          </a:xfrm>
          <a:custGeom>
            <a:avLst/>
            <a:gdLst/>
            <a:ahLst/>
            <a:cxnLst/>
            <a:rect l="l" t="t" r="r" b="b"/>
            <a:pathLst>
              <a:path w="10718016" h="4744600">
                <a:moveTo>
                  <a:pt x="0" y="0"/>
                </a:moveTo>
                <a:lnTo>
                  <a:pt x="10718016" y="0"/>
                </a:lnTo>
                <a:lnTo>
                  <a:pt x="10718016" y="4744600"/>
                </a:lnTo>
                <a:lnTo>
                  <a:pt x="0" y="4744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32309" y="1343600"/>
            <a:ext cx="10580914" cy="6172200"/>
          </a:xfrm>
          <a:custGeom>
            <a:avLst/>
            <a:gdLst/>
            <a:ahLst/>
            <a:cxnLst/>
            <a:rect l="l" t="t" r="r" b="b"/>
            <a:pathLst>
              <a:path w="10580914" h="6172200">
                <a:moveTo>
                  <a:pt x="0" y="0"/>
                </a:moveTo>
                <a:lnTo>
                  <a:pt x="10580914" y="0"/>
                </a:lnTo>
                <a:lnTo>
                  <a:pt x="1058091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213223" y="-408940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1" r="-381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407376" y="1959161"/>
            <a:ext cx="6993815" cy="5245361"/>
          </a:xfrm>
          <a:custGeom>
            <a:avLst/>
            <a:gdLst/>
            <a:ahLst/>
            <a:cxnLst/>
            <a:rect l="l" t="t" r="r" b="b"/>
            <a:pathLst>
              <a:path w="6993815" h="5245361">
                <a:moveTo>
                  <a:pt x="0" y="0"/>
                </a:moveTo>
                <a:lnTo>
                  <a:pt x="6993815" y="0"/>
                </a:lnTo>
                <a:lnTo>
                  <a:pt x="6993815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50376" y="520701"/>
            <a:ext cx="9788664" cy="873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Bournvita’s New Promotional Strategy</a:t>
            </a:r>
          </a:p>
          <a:p>
            <a:pPr algn="l">
              <a:lnSpc>
                <a:spcPts val="5180"/>
              </a:lnSpc>
            </a:pPr>
            <a:endParaRPr lang="en-US" sz="430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As a society, we’ve always dictated what our kids’ futures should be. Even though we have their best interests at heart, we force our kids down a particular career path. They frequently disregard their happiness and natural inclination.</a:t>
            </a:r>
          </a:p>
          <a:p>
            <a:pPr algn="l">
              <a:lnSpc>
                <a:spcPts val="5180"/>
              </a:lnSpc>
            </a:pPr>
            <a:endParaRPr lang="en-US" sz="370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It’s time to stop forcing kids. It’s time to show #FaithNotForce</a:t>
            </a:r>
          </a:p>
          <a:p>
            <a:pPr algn="l">
              <a:lnSpc>
                <a:spcPts val="5180"/>
              </a:lnSpc>
            </a:pPr>
            <a:endParaRPr lang="en-US" sz="370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7427" y="3007917"/>
            <a:ext cx="12794609" cy="6816578"/>
          </a:xfrm>
          <a:custGeom>
            <a:avLst/>
            <a:gdLst/>
            <a:ahLst/>
            <a:cxnLst/>
            <a:rect l="l" t="t" r="r" b="b"/>
            <a:pathLst>
              <a:path w="12794609" h="6816578">
                <a:moveTo>
                  <a:pt x="0" y="0"/>
                </a:moveTo>
                <a:lnTo>
                  <a:pt x="12794608" y="0"/>
                </a:lnTo>
                <a:lnTo>
                  <a:pt x="12794608" y="6816578"/>
                </a:lnTo>
                <a:lnTo>
                  <a:pt x="0" y="681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159679" y="412988"/>
            <a:ext cx="866149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#TayyariJeetKI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3357" y="1880315"/>
            <a:ext cx="13741287" cy="7984065"/>
          </a:xfrm>
          <a:custGeom>
            <a:avLst/>
            <a:gdLst/>
            <a:ahLst/>
            <a:cxnLst/>
            <a:rect l="l" t="t" r="r" b="b"/>
            <a:pathLst>
              <a:path w="13741287" h="7984065">
                <a:moveTo>
                  <a:pt x="0" y="0"/>
                </a:moveTo>
                <a:lnTo>
                  <a:pt x="13741286" y="0"/>
                </a:lnTo>
                <a:lnTo>
                  <a:pt x="13741286" y="7984065"/>
                </a:lnTo>
                <a:lnTo>
                  <a:pt x="0" y="7984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540" b="-145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121233" y="159703"/>
            <a:ext cx="904597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#FaithNotForce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140902" y="4138295"/>
            <a:ext cx="15118398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231F2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1062613" y="-1062613"/>
            <a:ext cx="4702810" cy="6828036"/>
          </a:xfrm>
          <a:custGeom>
            <a:avLst/>
            <a:gdLst/>
            <a:ahLst/>
            <a:cxnLst/>
            <a:rect l="l" t="t" r="r" b="b"/>
            <a:pathLst>
              <a:path w="4702810" h="6828036">
                <a:moveTo>
                  <a:pt x="0" y="0"/>
                </a:moveTo>
                <a:lnTo>
                  <a:pt x="4702810" y="0"/>
                </a:lnTo>
                <a:lnTo>
                  <a:pt x="4702810" y="6828036"/>
                </a:lnTo>
                <a:lnTo>
                  <a:pt x="0" y="682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400000">
            <a:off x="12468379" y="4467379"/>
            <a:ext cx="4747019" cy="6892223"/>
          </a:xfrm>
          <a:custGeom>
            <a:avLst/>
            <a:gdLst/>
            <a:ahLst/>
            <a:cxnLst/>
            <a:rect l="l" t="t" r="r" b="b"/>
            <a:pathLst>
              <a:path w="4747019" h="6892223">
                <a:moveTo>
                  <a:pt x="0" y="0"/>
                </a:moveTo>
                <a:lnTo>
                  <a:pt x="4747019" y="0"/>
                </a:lnTo>
                <a:lnTo>
                  <a:pt x="4747019" y="6892223"/>
                </a:lnTo>
                <a:lnTo>
                  <a:pt x="0" y="689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353" y="463605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035584" y="3681632"/>
            <a:ext cx="12797004" cy="5734718"/>
          </a:xfrm>
          <a:custGeom>
            <a:avLst/>
            <a:gdLst/>
            <a:ahLst/>
            <a:cxnLst/>
            <a:rect l="l" t="t" r="r" b="b"/>
            <a:pathLst>
              <a:path w="12797004" h="5734718">
                <a:moveTo>
                  <a:pt x="0" y="0"/>
                </a:moveTo>
                <a:lnTo>
                  <a:pt x="12797004" y="0"/>
                </a:lnTo>
                <a:lnTo>
                  <a:pt x="12797004" y="5734718"/>
                </a:lnTo>
                <a:lnTo>
                  <a:pt x="0" y="5734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173" r="-4175" b="-890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63719"/>
            <a:ext cx="16914050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Which among the following products you have mostly used 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353" y="463605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754027" y="3922213"/>
            <a:ext cx="12370351" cy="5917709"/>
          </a:xfrm>
          <a:custGeom>
            <a:avLst/>
            <a:gdLst/>
            <a:ahLst/>
            <a:cxnLst/>
            <a:rect l="l" t="t" r="r" b="b"/>
            <a:pathLst>
              <a:path w="12370351" h="5917709">
                <a:moveTo>
                  <a:pt x="0" y="0"/>
                </a:moveTo>
                <a:lnTo>
                  <a:pt x="12370351" y="0"/>
                </a:lnTo>
                <a:lnTo>
                  <a:pt x="12370351" y="5917709"/>
                </a:lnTo>
                <a:lnTo>
                  <a:pt x="0" y="5917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12353" y="2502354"/>
            <a:ext cx="16914050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How often do you consume Bournvita ?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94841" y="1962392"/>
            <a:ext cx="8593159" cy="8593159"/>
          </a:xfrm>
          <a:custGeom>
            <a:avLst/>
            <a:gdLst/>
            <a:ahLst/>
            <a:cxnLst/>
            <a:rect l="l" t="t" r="r" b="b"/>
            <a:pathLst>
              <a:path w="8593159" h="8593159">
                <a:moveTo>
                  <a:pt x="0" y="0"/>
                </a:moveTo>
                <a:lnTo>
                  <a:pt x="8593159" y="0"/>
                </a:lnTo>
                <a:lnTo>
                  <a:pt x="8593159" y="8593158"/>
                </a:lnTo>
                <a:lnTo>
                  <a:pt x="0" y="859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98755" y="1962392"/>
            <a:ext cx="2222506" cy="8794090"/>
          </a:xfrm>
          <a:custGeom>
            <a:avLst/>
            <a:gdLst/>
            <a:ahLst/>
            <a:cxn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328480" y="1857617"/>
            <a:ext cx="5317045" cy="9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1"/>
              </a:lnSpc>
              <a:spcBef>
                <a:spcPct val="0"/>
              </a:spcBef>
            </a:pPr>
            <a:r>
              <a:rPr lang="en-US" sz="5732" spc="286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SEQUENCE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23518" y="3168283"/>
            <a:ext cx="1198882" cy="108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  <a:spcBef>
                <a:spcPct val="0"/>
              </a:spcBef>
            </a:pPr>
            <a:r>
              <a:rPr lang="en-US" sz="58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35455" y="3494624"/>
            <a:ext cx="3974673" cy="53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2"/>
              </a:lnSpc>
              <a:spcBef>
                <a:spcPct val="0"/>
              </a:spcBef>
            </a:pPr>
            <a:r>
              <a:rPr lang="en-US" sz="3144" spc="31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BRAND INFO.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23518" y="4420185"/>
            <a:ext cx="1198882" cy="108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  <a:spcBef>
                <a:spcPct val="0"/>
              </a:spcBef>
            </a:pPr>
            <a:r>
              <a:rPr lang="en-US" sz="58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2401" y="4692882"/>
            <a:ext cx="4445023" cy="53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2"/>
              </a:lnSpc>
              <a:spcBef>
                <a:spcPct val="0"/>
              </a:spcBef>
            </a:pPr>
            <a:r>
              <a:rPr lang="en-US" sz="3144" spc="31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CURRENT 4Ps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3518" y="5672371"/>
            <a:ext cx="1198882" cy="108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  <a:spcBef>
                <a:spcPct val="0"/>
              </a:spcBef>
            </a:pPr>
            <a:r>
              <a:rPr lang="en-US" sz="58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35455" y="5740447"/>
            <a:ext cx="3573246" cy="108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2"/>
              </a:lnSpc>
              <a:spcBef>
                <a:spcPct val="0"/>
              </a:spcBef>
            </a:pPr>
            <a:r>
              <a:rPr lang="en-US" sz="3144" spc="31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SURVEY &amp; ONLINE REVIEW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3518" y="6924273"/>
            <a:ext cx="1198882" cy="108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  <a:spcBef>
                <a:spcPct val="0"/>
              </a:spcBef>
            </a:pPr>
            <a:r>
              <a:rPr lang="en-US" sz="58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35455" y="7190973"/>
            <a:ext cx="4210070" cy="53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2"/>
              </a:lnSpc>
              <a:spcBef>
                <a:spcPct val="0"/>
              </a:spcBef>
            </a:pPr>
            <a:r>
              <a:rPr lang="en-US" sz="3144" spc="31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NEW 4Ps &amp; GAPS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3518" y="8128348"/>
            <a:ext cx="1198882" cy="108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  <a:spcBef>
                <a:spcPct val="0"/>
              </a:spcBef>
            </a:pPr>
            <a:r>
              <a:rPr lang="en-US" sz="58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35455" y="8392817"/>
            <a:ext cx="5396878" cy="53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2"/>
              </a:lnSpc>
              <a:spcBef>
                <a:spcPct val="0"/>
              </a:spcBef>
            </a:pPr>
            <a:r>
              <a:rPr lang="en-US" sz="3144" spc="31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VIDEO AD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32533" y="5227976"/>
            <a:ext cx="7452192" cy="3750980"/>
            <a:chOff x="0" y="0"/>
            <a:chExt cx="9936255" cy="500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9936255" cy="4093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0849" lvl="1" indent="-435424" algn="l">
                <a:lnSpc>
                  <a:spcPts val="4840"/>
                </a:lnSpc>
                <a:buAutoNum type="arabicPeriod"/>
              </a:pPr>
              <a:r>
                <a:rPr lang="en-US" sz="4033" spc="60">
                  <a:solidFill>
                    <a:srgbClr val="000000"/>
                  </a:solidFill>
                  <a:latin typeface="Aleo Bold Italics"/>
                  <a:ea typeface="Aleo Bold Italics"/>
                  <a:cs typeface="Aleo Bold Italics"/>
                  <a:sym typeface="Aleo Bold Italics"/>
                </a:rPr>
                <a:t>SAURABH       180696</a:t>
              </a:r>
            </a:p>
            <a:p>
              <a:pPr marL="870849" lvl="1" indent="-435424" algn="l">
                <a:lnSpc>
                  <a:spcPts val="4840"/>
                </a:lnSpc>
                <a:buAutoNum type="arabicPeriod"/>
              </a:pPr>
              <a:r>
                <a:rPr lang="en-US" sz="4033" spc="60">
                  <a:solidFill>
                    <a:srgbClr val="000000"/>
                  </a:solidFill>
                  <a:latin typeface="Aleo Bold Italics"/>
                  <a:ea typeface="Aleo Bold Italics"/>
                  <a:cs typeface="Aleo Bold Italics"/>
                  <a:sym typeface="Aleo Bold Italics"/>
                </a:rPr>
                <a:t>AMIT                210121</a:t>
              </a:r>
            </a:p>
            <a:p>
              <a:pPr marL="870849" lvl="1" indent="-435424" algn="l">
                <a:lnSpc>
                  <a:spcPts val="4840"/>
                </a:lnSpc>
                <a:buAutoNum type="arabicPeriod"/>
              </a:pPr>
              <a:r>
                <a:rPr lang="en-US" sz="4033" spc="60">
                  <a:solidFill>
                    <a:srgbClr val="000000"/>
                  </a:solidFill>
                  <a:latin typeface="Aleo Bold Italics"/>
                  <a:ea typeface="Aleo Bold Italics"/>
                  <a:cs typeface="Aleo Bold Italics"/>
                  <a:sym typeface="Aleo Bold Italics"/>
                </a:rPr>
                <a:t>SURENDRA    211083</a:t>
              </a:r>
            </a:p>
            <a:p>
              <a:pPr marL="870849" lvl="1" indent="-435424" algn="l">
                <a:lnSpc>
                  <a:spcPts val="4840"/>
                </a:lnSpc>
                <a:buAutoNum type="arabicPeriod"/>
              </a:pPr>
              <a:r>
                <a:rPr lang="en-US" sz="4033" spc="60">
                  <a:solidFill>
                    <a:srgbClr val="000000"/>
                  </a:solidFill>
                  <a:latin typeface="Aleo Bold Italics"/>
                  <a:ea typeface="Aleo Bold Italics"/>
                  <a:cs typeface="Aleo Bold Italics"/>
                  <a:sym typeface="Aleo Bold Italics"/>
                </a:rPr>
                <a:t>ASHWANI      231080025</a:t>
              </a:r>
            </a:p>
            <a:p>
              <a:pPr marL="870849" lvl="1" indent="-435424" algn="l">
                <a:lnSpc>
                  <a:spcPts val="4840"/>
                </a:lnSpc>
                <a:buAutoNum type="arabicPeriod"/>
              </a:pPr>
              <a:r>
                <a:rPr lang="en-US" sz="4033" spc="60">
                  <a:solidFill>
                    <a:srgbClr val="000000"/>
                  </a:solidFill>
                  <a:latin typeface="Aleo Bold Italics"/>
                  <a:ea typeface="Aleo Bold Italics"/>
                  <a:cs typeface="Aleo Bold Italics"/>
                  <a:sym typeface="Aleo Bold Italics"/>
                </a:rPr>
                <a:t>CHANDANA  210529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224540"/>
              <a:ext cx="9936255" cy="776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78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181541" y="3587383"/>
            <a:ext cx="5619759" cy="126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  <a:spcBef>
                <a:spcPct val="0"/>
              </a:spcBef>
            </a:pPr>
            <a:r>
              <a:rPr lang="en-US" sz="9759">
                <a:solidFill>
                  <a:srgbClr val="F37221"/>
                </a:solidFill>
                <a:latin typeface="Bungee"/>
                <a:ea typeface="Bungee"/>
                <a:cs typeface="Bungee"/>
                <a:sym typeface="Bungee"/>
              </a:rPr>
              <a:t>GROUP 6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636588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274229" y="4177848"/>
            <a:ext cx="12976957" cy="5634299"/>
          </a:xfrm>
          <a:custGeom>
            <a:avLst/>
            <a:gdLst/>
            <a:ahLst/>
            <a:cxnLst/>
            <a:rect l="l" t="t" r="r" b="b"/>
            <a:pathLst>
              <a:path w="12976957" h="5634299">
                <a:moveTo>
                  <a:pt x="0" y="0"/>
                </a:moveTo>
                <a:lnTo>
                  <a:pt x="12976957" y="0"/>
                </a:lnTo>
                <a:lnTo>
                  <a:pt x="12976957" y="5634299"/>
                </a:lnTo>
                <a:lnTo>
                  <a:pt x="0" y="5634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12353" y="2502354"/>
            <a:ext cx="16914050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 What do you like most about Bournvita?  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636588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549934" y="3922213"/>
            <a:ext cx="12592751" cy="5598116"/>
          </a:xfrm>
          <a:custGeom>
            <a:avLst/>
            <a:gdLst/>
            <a:ahLst/>
            <a:cxnLst/>
            <a:rect l="l" t="t" r="r" b="b"/>
            <a:pathLst>
              <a:path w="12592751" h="5598116">
                <a:moveTo>
                  <a:pt x="0" y="0"/>
                </a:moveTo>
                <a:lnTo>
                  <a:pt x="12592751" y="0"/>
                </a:lnTo>
                <a:lnTo>
                  <a:pt x="12592751" y="5598116"/>
                </a:lnTo>
                <a:lnTo>
                  <a:pt x="0" y="5598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12353" y="2502354"/>
            <a:ext cx="16914050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What additional features or changes would you like to see in Bournvita? (Select all that apply)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636588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272163" y="3942103"/>
            <a:ext cx="12827541" cy="5744650"/>
          </a:xfrm>
          <a:custGeom>
            <a:avLst/>
            <a:gdLst/>
            <a:ahLst/>
            <a:cxnLst/>
            <a:rect l="l" t="t" r="r" b="b"/>
            <a:pathLst>
              <a:path w="12827541" h="5744650">
                <a:moveTo>
                  <a:pt x="0" y="0"/>
                </a:moveTo>
                <a:lnTo>
                  <a:pt x="12827542" y="0"/>
                </a:lnTo>
                <a:lnTo>
                  <a:pt x="12827542" y="5744650"/>
                </a:lnTo>
                <a:lnTo>
                  <a:pt x="0" y="5744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5250" y="2661849"/>
            <a:ext cx="16914050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How do you perceive the price of Bournvita compared to other health drinks?  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636588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085616" y="3816595"/>
            <a:ext cx="11512568" cy="7118605"/>
          </a:xfrm>
          <a:custGeom>
            <a:avLst/>
            <a:gdLst/>
            <a:ahLst/>
            <a:cxnLst/>
            <a:rect l="l" t="t" r="r" b="b"/>
            <a:pathLst>
              <a:path w="11512568" h="7118605">
                <a:moveTo>
                  <a:pt x="0" y="0"/>
                </a:moveTo>
                <a:lnTo>
                  <a:pt x="11512568" y="0"/>
                </a:lnTo>
                <a:lnTo>
                  <a:pt x="11512568" y="7118605"/>
                </a:lnTo>
                <a:lnTo>
                  <a:pt x="0" y="7118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4300" y="2661849"/>
            <a:ext cx="16914050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What price range do you consider fair for a 500g pack of Bournvita? 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728711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035584" y="4059264"/>
            <a:ext cx="12967098" cy="5723183"/>
          </a:xfrm>
          <a:custGeom>
            <a:avLst/>
            <a:gdLst/>
            <a:ahLst/>
            <a:cxnLst/>
            <a:rect l="l" t="t" r="r" b="b"/>
            <a:pathLst>
              <a:path w="12967098" h="5723183">
                <a:moveTo>
                  <a:pt x="0" y="0"/>
                </a:moveTo>
                <a:lnTo>
                  <a:pt x="12967099" y="0"/>
                </a:lnTo>
                <a:lnTo>
                  <a:pt x="12967099" y="5723183"/>
                </a:lnTo>
                <a:lnTo>
                  <a:pt x="0" y="572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5250" y="2661849"/>
            <a:ext cx="16914050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Where do you usually purchase Bournvita? 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636588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941789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823091" y="3814282"/>
            <a:ext cx="13206016" cy="5702598"/>
          </a:xfrm>
          <a:custGeom>
            <a:avLst/>
            <a:gdLst/>
            <a:ahLst/>
            <a:cxnLst/>
            <a:rect l="l" t="t" r="r" b="b"/>
            <a:pathLst>
              <a:path w="13206016" h="5702598">
                <a:moveTo>
                  <a:pt x="0" y="0"/>
                </a:moveTo>
                <a:lnTo>
                  <a:pt x="13206016" y="0"/>
                </a:lnTo>
                <a:lnTo>
                  <a:pt x="13206016" y="5702598"/>
                </a:lnTo>
                <a:lnTo>
                  <a:pt x="0" y="5702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5250" y="2661849"/>
            <a:ext cx="16914050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How convenient is it for you to find and purchase Bournvita? 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636588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035584" y="3780410"/>
            <a:ext cx="12677666" cy="5623683"/>
          </a:xfrm>
          <a:custGeom>
            <a:avLst/>
            <a:gdLst/>
            <a:ahLst/>
            <a:cxnLst/>
            <a:rect l="l" t="t" r="r" b="b"/>
            <a:pathLst>
              <a:path w="12677666" h="5623683">
                <a:moveTo>
                  <a:pt x="0" y="0"/>
                </a:moveTo>
                <a:lnTo>
                  <a:pt x="12677666" y="0"/>
                </a:lnTo>
                <a:lnTo>
                  <a:pt x="12677666" y="5623683"/>
                </a:lnTo>
                <a:lnTo>
                  <a:pt x="0" y="5623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5250" y="2612646"/>
            <a:ext cx="17942750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Which advertising channel influences you the most to buy Bournvita?  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636588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766819" y="3780410"/>
            <a:ext cx="13038713" cy="5256527"/>
          </a:xfrm>
          <a:custGeom>
            <a:avLst/>
            <a:gdLst/>
            <a:ahLst/>
            <a:cxnLst/>
            <a:rect l="l" t="t" r="r" b="b"/>
            <a:pathLst>
              <a:path w="13038713" h="5256527">
                <a:moveTo>
                  <a:pt x="0" y="0"/>
                </a:moveTo>
                <a:lnTo>
                  <a:pt x="13038712" y="0"/>
                </a:lnTo>
                <a:lnTo>
                  <a:pt x="13038712" y="5256527"/>
                </a:lnTo>
                <a:lnTo>
                  <a:pt x="0" y="5256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5250" y="2612646"/>
            <a:ext cx="17942750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What kind of promotional activities would interest you the most?  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636588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137661" y="3905820"/>
            <a:ext cx="11100044" cy="6863527"/>
          </a:xfrm>
          <a:custGeom>
            <a:avLst/>
            <a:gdLst/>
            <a:ahLst/>
            <a:cxnLst/>
            <a:rect l="l" t="t" r="r" b="b"/>
            <a:pathLst>
              <a:path w="11100044" h="6863527">
                <a:moveTo>
                  <a:pt x="0" y="0"/>
                </a:moveTo>
                <a:lnTo>
                  <a:pt x="11100044" y="0"/>
                </a:lnTo>
                <a:lnTo>
                  <a:pt x="11100044" y="6863528"/>
                </a:lnTo>
                <a:lnTo>
                  <a:pt x="0" y="6863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5250" y="2612646"/>
            <a:ext cx="17942750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How likely are you to recommend Bournvita to others?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6446" y="4636588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57873" y="-4696127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549934" y="3014155"/>
            <a:ext cx="11298904" cy="6986489"/>
          </a:xfrm>
          <a:custGeom>
            <a:avLst/>
            <a:gdLst/>
            <a:ahLst/>
            <a:cxnLst/>
            <a:rect l="l" t="t" r="r" b="b"/>
            <a:pathLst>
              <a:path w="11298904" h="6986489">
                <a:moveTo>
                  <a:pt x="0" y="0"/>
                </a:moveTo>
                <a:lnTo>
                  <a:pt x="11298905" y="0"/>
                </a:lnTo>
                <a:lnTo>
                  <a:pt x="11298905" y="6986489"/>
                </a:lnTo>
                <a:lnTo>
                  <a:pt x="0" y="6986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54027" y="977622"/>
            <a:ext cx="13554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B09E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Customer/Consumer survey for Bournvita</a:t>
            </a:r>
          </a:p>
        </p:txBody>
      </p:sp>
      <p:sp>
        <p:nvSpPr>
          <p:cNvPr id="6" name="Freeform 6"/>
          <p:cNvSpPr/>
          <p:nvPr/>
        </p:nvSpPr>
        <p:spPr>
          <a:xfrm>
            <a:off x="1497870" y="638055"/>
            <a:ext cx="1075429" cy="1661477"/>
          </a:xfrm>
          <a:custGeom>
            <a:avLst/>
            <a:gdLst/>
            <a:ahLst/>
            <a:cxnLst/>
            <a:rect l="l" t="t" r="r" b="b"/>
            <a:pathLst>
              <a:path w="1075429" h="1661477">
                <a:moveTo>
                  <a:pt x="0" y="0"/>
                </a:moveTo>
                <a:lnTo>
                  <a:pt x="1075429" y="0"/>
                </a:lnTo>
                <a:lnTo>
                  <a:pt x="1075429" y="1661478"/>
                </a:lnTo>
                <a:lnTo>
                  <a:pt x="0" y="166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35514" y="346214"/>
            <a:ext cx="15841441" cy="821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9"/>
              </a:lnSpc>
            </a:pPr>
            <a:r>
              <a:rPr lang="en-US" sz="4471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INTRODUCTION</a:t>
            </a:r>
          </a:p>
          <a:p>
            <a:pPr algn="ctr">
              <a:lnSpc>
                <a:spcPts val="6259"/>
              </a:lnSpc>
            </a:pPr>
            <a:endParaRPr lang="en-US" sz="4471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  <a:p>
            <a:pPr marL="539157" lvl="1" indent="-269579" algn="l">
              <a:lnSpc>
                <a:spcPts val="4819"/>
              </a:lnSpc>
              <a:buFont typeface="Arial"/>
              <a:buChar char="•"/>
            </a:pPr>
            <a:r>
              <a:rPr lang="en-US" sz="2497" spc="44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Cadbury Bourn vita was launched in 1949 in India.</a:t>
            </a:r>
          </a:p>
          <a:p>
            <a:pPr marL="539157" lvl="1" indent="-269579" algn="l">
              <a:lnSpc>
                <a:spcPts val="4819"/>
              </a:lnSpc>
              <a:buFont typeface="Arial"/>
              <a:buChar char="•"/>
            </a:pPr>
            <a:r>
              <a:rPr lang="en-US" sz="2497" spc="44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The name is derived from Bournville, the village where the Cadbury factory is located, combined with “vita,” meaning life, reflecting the brand’s focus on vitality and health</a:t>
            </a:r>
          </a:p>
          <a:p>
            <a:pPr marL="539157" lvl="1" indent="-269579" algn="l">
              <a:lnSpc>
                <a:spcPts val="4819"/>
              </a:lnSpc>
              <a:buFont typeface="Arial"/>
              <a:buChar char="•"/>
            </a:pPr>
            <a:r>
              <a:rPr lang="en-US" sz="2497" spc="44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Bournvita is a renowed malted chocolate drink mix that has been a staple in households around the world, particularly in india, for over seven decades. It offered a unique combination of health and taste.</a:t>
            </a:r>
          </a:p>
          <a:p>
            <a:pPr marL="539157" lvl="1" indent="-269579" algn="l">
              <a:lnSpc>
                <a:spcPts val="4819"/>
              </a:lnSpc>
              <a:buFont typeface="Arial"/>
              <a:buChar char="•"/>
            </a:pPr>
            <a:r>
              <a:rPr lang="en-US" sz="2497" spc="44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The brand of malted and chocolate malt drink mixes sold in Europe and North America. The brand also covers India, Nepal, Nigeria, Ghana, South Africa, Benin and Togo.</a:t>
            </a:r>
          </a:p>
          <a:p>
            <a:pPr marL="539157" lvl="1" indent="-269579" algn="l">
              <a:lnSpc>
                <a:spcPts val="4819"/>
              </a:lnSpc>
              <a:buFont typeface="Arial"/>
              <a:buChar char="•"/>
            </a:pPr>
            <a:r>
              <a:rPr lang="en-US" sz="2497" spc="44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Today Bournvita is popular among children and mothers but the success it gained was backed with strategic planning and marketing strategy and no compromise on quality.     </a:t>
            </a:r>
          </a:p>
          <a:p>
            <a:pPr marL="539157" lvl="1" indent="-269579" algn="l">
              <a:lnSpc>
                <a:spcPts val="4819"/>
              </a:lnSpc>
              <a:buFont typeface="Arial"/>
              <a:buChar char="•"/>
            </a:pPr>
            <a:r>
              <a:rPr lang="en-US" sz="2497" spc="44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Market share -  13-15%                                      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95224" y="2882670"/>
            <a:ext cx="2507526" cy="25075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1012" y="0"/>
                  </a:moveTo>
                  <a:lnTo>
                    <a:pt x="741788" y="0"/>
                  </a:lnTo>
                  <a:cubicBezTo>
                    <a:pt x="760622" y="0"/>
                    <a:pt x="778684" y="7482"/>
                    <a:pt x="792001" y="20799"/>
                  </a:cubicBezTo>
                  <a:cubicBezTo>
                    <a:pt x="805318" y="34116"/>
                    <a:pt x="812800" y="52178"/>
                    <a:pt x="812800" y="71012"/>
                  </a:cubicBezTo>
                  <a:lnTo>
                    <a:pt x="812800" y="741788"/>
                  </a:lnTo>
                  <a:cubicBezTo>
                    <a:pt x="812800" y="760622"/>
                    <a:pt x="805318" y="778684"/>
                    <a:pt x="792001" y="792001"/>
                  </a:cubicBezTo>
                  <a:cubicBezTo>
                    <a:pt x="778684" y="805318"/>
                    <a:pt x="760622" y="812800"/>
                    <a:pt x="741788" y="812800"/>
                  </a:cubicBezTo>
                  <a:lnTo>
                    <a:pt x="71012" y="812800"/>
                  </a:lnTo>
                  <a:cubicBezTo>
                    <a:pt x="52178" y="812800"/>
                    <a:pt x="34116" y="805318"/>
                    <a:pt x="20799" y="792001"/>
                  </a:cubicBezTo>
                  <a:cubicBezTo>
                    <a:pt x="7482" y="778684"/>
                    <a:pt x="0" y="760622"/>
                    <a:pt x="0" y="741788"/>
                  </a:cubicBezTo>
                  <a:lnTo>
                    <a:pt x="0" y="71012"/>
                  </a:lnTo>
                  <a:cubicBezTo>
                    <a:pt x="0" y="52178"/>
                    <a:pt x="7482" y="34116"/>
                    <a:pt x="20799" y="20799"/>
                  </a:cubicBezTo>
                  <a:cubicBezTo>
                    <a:pt x="34116" y="7482"/>
                    <a:pt x="52178" y="0"/>
                    <a:pt x="71012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972988" y="3162694"/>
            <a:ext cx="2507526" cy="250752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1012" y="0"/>
                  </a:moveTo>
                  <a:lnTo>
                    <a:pt x="741788" y="0"/>
                  </a:lnTo>
                  <a:cubicBezTo>
                    <a:pt x="760622" y="0"/>
                    <a:pt x="778684" y="7482"/>
                    <a:pt x="792001" y="20799"/>
                  </a:cubicBezTo>
                  <a:cubicBezTo>
                    <a:pt x="805318" y="34116"/>
                    <a:pt x="812800" y="52178"/>
                    <a:pt x="812800" y="71012"/>
                  </a:cubicBezTo>
                  <a:lnTo>
                    <a:pt x="812800" y="741788"/>
                  </a:lnTo>
                  <a:cubicBezTo>
                    <a:pt x="812800" y="760622"/>
                    <a:pt x="805318" y="778684"/>
                    <a:pt x="792001" y="792001"/>
                  </a:cubicBezTo>
                  <a:cubicBezTo>
                    <a:pt x="778684" y="805318"/>
                    <a:pt x="760622" y="812800"/>
                    <a:pt x="741788" y="812800"/>
                  </a:cubicBezTo>
                  <a:lnTo>
                    <a:pt x="71012" y="812800"/>
                  </a:lnTo>
                  <a:cubicBezTo>
                    <a:pt x="52178" y="812800"/>
                    <a:pt x="34116" y="805318"/>
                    <a:pt x="20799" y="792001"/>
                  </a:cubicBezTo>
                  <a:cubicBezTo>
                    <a:pt x="7482" y="778684"/>
                    <a:pt x="0" y="760622"/>
                    <a:pt x="0" y="741788"/>
                  </a:cubicBezTo>
                  <a:lnTo>
                    <a:pt x="0" y="71012"/>
                  </a:lnTo>
                  <a:cubicBezTo>
                    <a:pt x="0" y="52178"/>
                    <a:pt x="7482" y="34116"/>
                    <a:pt x="20799" y="20799"/>
                  </a:cubicBezTo>
                  <a:cubicBezTo>
                    <a:pt x="34116" y="7482"/>
                    <a:pt x="52178" y="0"/>
                    <a:pt x="71012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50751" y="2882670"/>
            <a:ext cx="2507526" cy="250752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1012" y="0"/>
                  </a:moveTo>
                  <a:lnTo>
                    <a:pt x="741788" y="0"/>
                  </a:lnTo>
                  <a:cubicBezTo>
                    <a:pt x="760622" y="0"/>
                    <a:pt x="778684" y="7482"/>
                    <a:pt x="792001" y="20799"/>
                  </a:cubicBezTo>
                  <a:cubicBezTo>
                    <a:pt x="805318" y="34116"/>
                    <a:pt x="812800" y="52178"/>
                    <a:pt x="812800" y="71012"/>
                  </a:cubicBezTo>
                  <a:lnTo>
                    <a:pt x="812800" y="741788"/>
                  </a:lnTo>
                  <a:cubicBezTo>
                    <a:pt x="812800" y="760622"/>
                    <a:pt x="805318" y="778684"/>
                    <a:pt x="792001" y="792001"/>
                  </a:cubicBezTo>
                  <a:cubicBezTo>
                    <a:pt x="778684" y="805318"/>
                    <a:pt x="760622" y="812800"/>
                    <a:pt x="741788" y="812800"/>
                  </a:cubicBezTo>
                  <a:lnTo>
                    <a:pt x="71012" y="812800"/>
                  </a:lnTo>
                  <a:cubicBezTo>
                    <a:pt x="52178" y="812800"/>
                    <a:pt x="34116" y="805318"/>
                    <a:pt x="20799" y="792001"/>
                  </a:cubicBezTo>
                  <a:cubicBezTo>
                    <a:pt x="7482" y="778684"/>
                    <a:pt x="0" y="760622"/>
                    <a:pt x="0" y="741788"/>
                  </a:cubicBezTo>
                  <a:lnTo>
                    <a:pt x="0" y="71012"/>
                  </a:lnTo>
                  <a:cubicBezTo>
                    <a:pt x="0" y="52178"/>
                    <a:pt x="7482" y="34116"/>
                    <a:pt x="20799" y="20799"/>
                  </a:cubicBezTo>
                  <a:cubicBezTo>
                    <a:pt x="34116" y="7482"/>
                    <a:pt x="52178" y="0"/>
                    <a:pt x="71012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88472" y="5651170"/>
            <a:ext cx="3921029" cy="129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6"/>
              </a:lnSpc>
            </a:pPr>
            <a:r>
              <a:rPr lang="en-US" sz="4134" spc="11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Online Reviews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6236" y="6039177"/>
            <a:ext cx="3921029" cy="64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6"/>
              </a:lnSpc>
            </a:pPr>
            <a:r>
              <a:rPr lang="en-US" sz="4134" spc="11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New 4Ps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715327"/>
            <a:ext cx="3921029" cy="129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134" spc="11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Repositioning</a:t>
            </a:r>
          </a:p>
          <a:p>
            <a:pPr marL="0" lvl="0" indent="0" algn="ctr">
              <a:lnSpc>
                <a:spcPts val="5126"/>
              </a:lnSpc>
            </a:pPr>
            <a:r>
              <a:rPr lang="en-US" sz="4134" spc="11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Stratergy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159719" y="3162694"/>
            <a:ext cx="2507526" cy="25075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1012" y="0"/>
                  </a:moveTo>
                  <a:lnTo>
                    <a:pt x="741788" y="0"/>
                  </a:lnTo>
                  <a:cubicBezTo>
                    <a:pt x="760622" y="0"/>
                    <a:pt x="778684" y="7482"/>
                    <a:pt x="792001" y="20799"/>
                  </a:cubicBezTo>
                  <a:cubicBezTo>
                    <a:pt x="805318" y="34116"/>
                    <a:pt x="812800" y="52178"/>
                    <a:pt x="812800" y="71012"/>
                  </a:cubicBezTo>
                  <a:lnTo>
                    <a:pt x="812800" y="741788"/>
                  </a:lnTo>
                  <a:cubicBezTo>
                    <a:pt x="812800" y="760622"/>
                    <a:pt x="805318" y="778684"/>
                    <a:pt x="792001" y="792001"/>
                  </a:cubicBezTo>
                  <a:cubicBezTo>
                    <a:pt x="778684" y="805318"/>
                    <a:pt x="760622" y="812800"/>
                    <a:pt x="741788" y="812800"/>
                  </a:cubicBezTo>
                  <a:lnTo>
                    <a:pt x="71012" y="812800"/>
                  </a:lnTo>
                  <a:cubicBezTo>
                    <a:pt x="52178" y="812800"/>
                    <a:pt x="34116" y="805318"/>
                    <a:pt x="20799" y="792001"/>
                  </a:cubicBezTo>
                  <a:cubicBezTo>
                    <a:pt x="7482" y="778684"/>
                    <a:pt x="0" y="760622"/>
                    <a:pt x="0" y="741788"/>
                  </a:cubicBezTo>
                  <a:lnTo>
                    <a:pt x="0" y="71012"/>
                  </a:lnTo>
                  <a:cubicBezTo>
                    <a:pt x="0" y="52178"/>
                    <a:pt x="7482" y="34116"/>
                    <a:pt x="20799" y="20799"/>
                  </a:cubicBezTo>
                  <a:cubicBezTo>
                    <a:pt x="34116" y="7482"/>
                    <a:pt x="52178" y="0"/>
                    <a:pt x="71012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52967" y="5995352"/>
            <a:ext cx="3921029" cy="64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6"/>
              </a:lnSpc>
            </a:pPr>
            <a:r>
              <a:rPr lang="en-US" sz="4134" spc="11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Video Ad</a:t>
            </a:r>
          </a:p>
        </p:txBody>
      </p:sp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5251"/>
            <a:ext cx="18288000" cy="10076499"/>
          </a:xfrm>
          <a:custGeom>
            <a:avLst/>
            <a:gdLst/>
            <a:ahLst/>
            <a:cxnLst/>
            <a:rect l="l" t="t" r="r" b="b"/>
            <a:pathLst>
              <a:path w="18288000" h="10076499">
                <a:moveTo>
                  <a:pt x="0" y="0"/>
                </a:moveTo>
                <a:lnTo>
                  <a:pt x="18288000" y="0"/>
                </a:lnTo>
                <a:lnTo>
                  <a:pt x="18288000" y="10076498"/>
                </a:lnTo>
                <a:lnTo>
                  <a:pt x="0" y="10076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7" r="-17794" b="-813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600950" y="3834728"/>
            <a:ext cx="10687050" cy="5976280"/>
            <a:chOff x="0" y="0"/>
            <a:chExt cx="2814696" cy="1574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14696" cy="1574000"/>
            </a:xfrm>
            <a:custGeom>
              <a:avLst/>
              <a:gdLst/>
              <a:ahLst/>
              <a:cxnLst/>
              <a:rect l="l" t="t" r="r" b="b"/>
              <a:pathLst>
                <a:path w="2814696" h="1574000">
                  <a:moveTo>
                    <a:pt x="0" y="0"/>
                  </a:moveTo>
                  <a:lnTo>
                    <a:pt x="2814696" y="0"/>
                  </a:lnTo>
                  <a:lnTo>
                    <a:pt x="2814696" y="1574000"/>
                  </a:lnTo>
                  <a:lnTo>
                    <a:pt x="0" y="1574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814696" cy="157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00950" y="4083882"/>
            <a:ext cx="4791229" cy="2738986"/>
          </a:xfrm>
          <a:custGeom>
            <a:avLst/>
            <a:gdLst/>
            <a:ahLst/>
            <a:cxnLst/>
            <a:rect l="l" t="t" r="r" b="b"/>
            <a:pathLst>
              <a:path w="4791229" h="2738986">
                <a:moveTo>
                  <a:pt x="0" y="0"/>
                </a:moveTo>
                <a:lnTo>
                  <a:pt x="4791229" y="0"/>
                </a:lnTo>
                <a:lnTo>
                  <a:pt x="4791229" y="2738986"/>
                </a:lnTo>
                <a:lnTo>
                  <a:pt x="0" y="273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139238" y="4487226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12944475" y="4083882"/>
            <a:ext cx="4791229" cy="2738986"/>
          </a:xfrm>
          <a:custGeom>
            <a:avLst/>
            <a:gdLst/>
            <a:ahLst/>
            <a:cxnLst/>
            <a:rect l="l" t="t" r="r" b="b"/>
            <a:pathLst>
              <a:path w="4791229" h="2738986">
                <a:moveTo>
                  <a:pt x="0" y="0"/>
                </a:moveTo>
                <a:lnTo>
                  <a:pt x="4791229" y="0"/>
                </a:lnTo>
                <a:lnTo>
                  <a:pt x="4791229" y="2738986"/>
                </a:lnTo>
                <a:lnTo>
                  <a:pt x="0" y="273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600950" y="7311261"/>
            <a:ext cx="4612293" cy="2636694"/>
          </a:xfrm>
          <a:custGeom>
            <a:avLst/>
            <a:gdLst/>
            <a:ahLst/>
            <a:cxnLst/>
            <a:rect l="l" t="t" r="r" b="b"/>
            <a:pathLst>
              <a:path w="4612293" h="2636694">
                <a:moveTo>
                  <a:pt x="0" y="0"/>
                </a:moveTo>
                <a:lnTo>
                  <a:pt x="4612293" y="0"/>
                </a:lnTo>
                <a:lnTo>
                  <a:pt x="4612293" y="2636694"/>
                </a:lnTo>
                <a:lnTo>
                  <a:pt x="0" y="2636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2944475" y="7311261"/>
            <a:ext cx="4791229" cy="2738986"/>
          </a:xfrm>
          <a:custGeom>
            <a:avLst/>
            <a:gdLst/>
            <a:ahLst/>
            <a:cxnLst/>
            <a:rect l="l" t="t" r="r" b="b"/>
            <a:pathLst>
              <a:path w="4791229" h="2738986">
                <a:moveTo>
                  <a:pt x="0" y="0"/>
                </a:moveTo>
                <a:lnTo>
                  <a:pt x="4791229" y="0"/>
                </a:lnTo>
                <a:lnTo>
                  <a:pt x="4791229" y="2738986"/>
                </a:lnTo>
                <a:lnTo>
                  <a:pt x="0" y="273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3283682" y="4525326"/>
            <a:ext cx="3975618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‘’It's okay, you should buy this for your kids, it's not highly priced, so can go for this product’’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49318" y="7561762"/>
            <a:ext cx="4115557" cy="204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  <a:spcBef>
                <a:spcPct val="0"/>
              </a:spcBef>
            </a:pPr>
            <a:r>
              <a:rPr lang="en-US" sz="2308" spc="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‘’This is not a actual Bournvita powder ,is totally duplicate product. Wastage of money’’</a:t>
            </a:r>
          </a:p>
          <a:p>
            <a:pPr algn="l">
              <a:lnSpc>
                <a:spcPts val="3231"/>
              </a:lnSpc>
              <a:spcBef>
                <a:spcPct val="0"/>
              </a:spcBef>
            </a:pPr>
            <a:endParaRPr lang="en-US" sz="2308" spc="23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3231"/>
              </a:lnSpc>
              <a:spcBef>
                <a:spcPct val="0"/>
              </a:spcBef>
            </a:pPr>
            <a:r>
              <a:rPr lang="en-US" sz="2308" spc="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‘’ Expired Product received ‘’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23411" y="7571287"/>
            <a:ext cx="4433356" cy="206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2346" spc="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‘’The outer packaging is good but the product is totally damaged all the product, the bournvita is not in powder form it becames stones ‘’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79886" y="4146161"/>
            <a:ext cx="4433356" cy="23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2"/>
              </a:lnSpc>
            </a:pPr>
            <a:r>
              <a:rPr lang="en-US" sz="2294" spc="22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‘’Company should try to reduce sugar content - Harmful for children’’</a:t>
            </a:r>
          </a:p>
          <a:p>
            <a:pPr algn="l">
              <a:lnSpc>
                <a:spcPts val="3212"/>
              </a:lnSpc>
              <a:spcBef>
                <a:spcPct val="0"/>
              </a:spcBef>
            </a:pPr>
            <a:r>
              <a:rPr lang="en-US" sz="2294" spc="22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‘’Average taste along with too much sugar in ingredients. Boost is far far better than this’’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6216" y="-6741577"/>
            <a:ext cx="25053605" cy="25053605"/>
          </a:xfrm>
          <a:custGeom>
            <a:avLst/>
            <a:gdLst/>
            <a:ahLst/>
            <a:cxnLst/>
            <a:rect l="l" t="t" r="r" b="b"/>
            <a:pathLst>
              <a:path w="25053605" h="25053605">
                <a:moveTo>
                  <a:pt x="0" y="0"/>
                </a:moveTo>
                <a:lnTo>
                  <a:pt x="25053606" y="0"/>
                </a:lnTo>
                <a:lnTo>
                  <a:pt x="25053606" y="25053606"/>
                </a:lnTo>
                <a:lnTo>
                  <a:pt x="0" y="2505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>
            <a:off x="624868" y="-686037"/>
            <a:ext cx="3492025" cy="5070091"/>
          </a:xfrm>
          <a:custGeom>
            <a:avLst/>
            <a:gdLst/>
            <a:ahLst/>
            <a:cxnLst/>
            <a:rect l="l" t="t" r="r" b="b"/>
            <a:pathLst>
              <a:path w="3492025" h="5070091">
                <a:moveTo>
                  <a:pt x="0" y="0"/>
                </a:moveTo>
                <a:lnTo>
                  <a:pt x="3492025" y="0"/>
                </a:lnTo>
                <a:lnTo>
                  <a:pt x="3492025" y="5070091"/>
                </a:lnTo>
                <a:lnTo>
                  <a:pt x="0" y="5070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44774" y="1759074"/>
            <a:ext cx="7499226" cy="7499226"/>
          </a:xfrm>
          <a:custGeom>
            <a:avLst/>
            <a:gdLst/>
            <a:ahLst/>
            <a:cxnLst/>
            <a:rect l="l" t="t" r="r" b="b"/>
            <a:pathLst>
              <a:path w="7499226" h="7499226">
                <a:moveTo>
                  <a:pt x="0" y="0"/>
                </a:moveTo>
                <a:lnTo>
                  <a:pt x="7499226" y="0"/>
                </a:lnTo>
                <a:lnTo>
                  <a:pt x="7499226" y="7499226"/>
                </a:lnTo>
                <a:lnTo>
                  <a:pt x="0" y="7499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400000">
            <a:off x="14006942" y="6482966"/>
            <a:ext cx="3492025" cy="5070091"/>
          </a:xfrm>
          <a:custGeom>
            <a:avLst/>
            <a:gdLst/>
            <a:ahLst/>
            <a:cxnLst/>
            <a:rect l="l" t="t" r="r" b="b"/>
            <a:pathLst>
              <a:path w="3492025" h="5070091">
                <a:moveTo>
                  <a:pt x="0" y="0"/>
                </a:moveTo>
                <a:lnTo>
                  <a:pt x="3492025" y="0"/>
                </a:lnTo>
                <a:lnTo>
                  <a:pt x="3492025" y="5070090"/>
                </a:lnTo>
                <a:lnTo>
                  <a:pt x="0" y="5070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411526" y="1759074"/>
            <a:ext cx="8574171" cy="3722710"/>
          </a:xfrm>
          <a:custGeom>
            <a:avLst/>
            <a:gdLst/>
            <a:ahLst/>
            <a:cxnLst/>
            <a:rect l="l" t="t" r="r" b="b"/>
            <a:pathLst>
              <a:path w="8574171" h="3722710">
                <a:moveTo>
                  <a:pt x="0" y="0"/>
                </a:moveTo>
                <a:lnTo>
                  <a:pt x="8574170" y="0"/>
                </a:lnTo>
                <a:lnTo>
                  <a:pt x="8574170" y="3722710"/>
                </a:lnTo>
                <a:lnTo>
                  <a:pt x="0" y="3722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854210" y="1347205"/>
            <a:ext cx="7080355" cy="822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endParaRPr/>
          </a:p>
          <a:p>
            <a:pPr marL="543004" lvl="1" indent="-271502" algn="l">
              <a:lnSpc>
                <a:spcPts val="3521"/>
              </a:lnSpc>
              <a:buFont typeface="Arial"/>
              <a:buChar char="•"/>
            </a:pPr>
            <a:r>
              <a:rPr lang="en-US" sz="2515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Flavor and Sugar free product: </a:t>
            </a:r>
            <a:r>
              <a:rPr lang="en-US" sz="2515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Maintain the taste that customers love while exploring new flavors and possibly introducing a low-sugar variant for health-conscious consumers or maintains a low sugar content while preserving its delicious taste.</a:t>
            </a:r>
          </a:p>
          <a:p>
            <a:pPr algn="l">
              <a:lnSpc>
                <a:spcPts val="3521"/>
              </a:lnSpc>
            </a:pPr>
            <a:endParaRPr lang="en-US" sz="2515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  <a:p>
            <a:pPr marL="543004" lvl="1" indent="-271502" algn="l">
              <a:lnSpc>
                <a:spcPts val="3521"/>
              </a:lnSpc>
              <a:buFont typeface="Arial"/>
              <a:buChar char="•"/>
            </a:pPr>
            <a:r>
              <a:rPr lang="en-US" sz="2515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Organic Ingredients &amp; Additional Vitamins: </a:t>
            </a:r>
            <a:r>
              <a:rPr lang="en-US" sz="2515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Incorporate organic ingredients to enhance the nutritional value and appeal to health-conscious consumers. Fortify Bournvita with extra vitamins to boost its health benefits and appeal as a nutritious choice.</a:t>
            </a:r>
          </a:p>
          <a:p>
            <a:pPr algn="l">
              <a:lnSpc>
                <a:spcPts val="3521"/>
              </a:lnSpc>
            </a:pPr>
            <a:endParaRPr lang="en-US" sz="2515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  <a:p>
            <a:pPr algn="ctr">
              <a:lnSpc>
                <a:spcPts val="3521"/>
              </a:lnSpc>
            </a:pPr>
            <a:endParaRPr lang="en-US" sz="2515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73291" y="698628"/>
            <a:ext cx="324219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PRODUCT</a:t>
            </a:r>
          </a:p>
        </p:txBody>
      </p:sp>
      <p:sp>
        <p:nvSpPr>
          <p:cNvPr id="9" name="Freeform 9"/>
          <p:cNvSpPr/>
          <p:nvPr/>
        </p:nvSpPr>
        <p:spPr>
          <a:xfrm>
            <a:off x="9411526" y="5785226"/>
            <a:ext cx="8574171" cy="2302499"/>
          </a:xfrm>
          <a:custGeom>
            <a:avLst/>
            <a:gdLst/>
            <a:ahLst/>
            <a:cxnLst/>
            <a:rect l="l" t="t" r="r" b="b"/>
            <a:pathLst>
              <a:path w="8574171" h="2302499">
                <a:moveTo>
                  <a:pt x="0" y="0"/>
                </a:moveTo>
                <a:lnTo>
                  <a:pt x="8574170" y="0"/>
                </a:lnTo>
                <a:lnTo>
                  <a:pt x="8574170" y="2302499"/>
                </a:lnTo>
                <a:lnTo>
                  <a:pt x="0" y="23024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6554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35975" y="-7702733"/>
            <a:ext cx="25053605" cy="25053605"/>
          </a:xfrm>
          <a:custGeom>
            <a:avLst/>
            <a:gdLst/>
            <a:ahLst/>
            <a:cxnLst/>
            <a:rect l="l" t="t" r="r" b="b"/>
            <a:pathLst>
              <a:path w="25053605" h="25053605">
                <a:moveTo>
                  <a:pt x="0" y="0"/>
                </a:moveTo>
                <a:lnTo>
                  <a:pt x="25053606" y="0"/>
                </a:lnTo>
                <a:lnTo>
                  <a:pt x="25053606" y="25053606"/>
                </a:lnTo>
                <a:lnTo>
                  <a:pt x="0" y="2505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931809" y="1693452"/>
            <a:ext cx="8196358" cy="8196358"/>
          </a:xfrm>
          <a:custGeom>
            <a:avLst/>
            <a:gdLst/>
            <a:ahLst/>
            <a:cxnLst/>
            <a:rect l="l" t="t" r="r" b="b"/>
            <a:pathLst>
              <a:path w="8196358" h="8196358">
                <a:moveTo>
                  <a:pt x="0" y="0"/>
                </a:moveTo>
                <a:lnTo>
                  <a:pt x="8196357" y="0"/>
                </a:lnTo>
                <a:lnTo>
                  <a:pt x="8196357" y="8196358"/>
                </a:lnTo>
                <a:lnTo>
                  <a:pt x="0" y="819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851769" y="1316091"/>
            <a:ext cx="8356437" cy="863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9"/>
              </a:lnSpc>
            </a:pPr>
            <a:endParaRPr/>
          </a:p>
          <a:p>
            <a:pPr marL="788458" lvl="1" indent="-394229" algn="l">
              <a:lnSpc>
                <a:spcPts val="5112"/>
              </a:lnSpc>
              <a:buAutoNum type="arabicPeriod"/>
            </a:pPr>
            <a:r>
              <a:rPr lang="en-US" sz="3651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Current Price Adequacy:</a:t>
            </a:r>
            <a:r>
              <a:rPr lang="en-US" sz="3651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Maintain current pricing as perceived adequate.</a:t>
            </a:r>
          </a:p>
          <a:p>
            <a:pPr marL="788458" lvl="1" indent="-394229" algn="l">
              <a:lnSpc>
                <a:spcPts val="5112"/>
              </a:lnSpc>
              <a:buAutoNum type="arabicPeriod"/>
            </a:pPr>
            <a:r>
              <a:rPr lang="en-US" sz="3651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Competitive Pricing:</a:t>
            </a:r>
            <a:r>
              <a:rPr lang="en-US" sz="3651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Ensure pricing is competitive with other similar products like Horlicks, Boost, and Complan.</a:t>
            </a:r>
          </a:p>
          <a:p>
            <a:pPr marL="788458" lvl="1" indent="-394229" algn="l">
              <a:lnSpc>
                <a:spcPts val="5112"/>
              </a:lnSpc>
              <a:buAutoNum type="arabicPeriod"/>
            </a:pPr>
            <a:r>
              <a:rPr lang="en-US" sz="3651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Parents POV</a:t>
            </a:r>
            <a:r>
              <a:rPr lang="en-US" sz="3651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: It is believed that when it comes to taking care of their kids' nourishment, parents don't look at the price tag.</a:t>
            </a:r>
          </a:p>
          <a:p>
            <a:pPr algn="ctr">
              <a:lnSpc>
                <a:spcPts val="5335"/>
              </a:lnSpc>
            </a:pPr>
            <a:endParaRPr lang="en-US" sz="3651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14006942" y="6482966"/>
            <a:ext cx="3492025" cy="5070091"/>
          </a:xfrm>
          <a:custGeom>
            <a:avLst/>
            <a:gdLst/>
            <a:ahLst/>
            <a:cxnLst/>
            <a:rect l="l" t="t" r="r" b="b"/>
            <a:pathLst>
              <a:path w="3492025" h="5070091">
                <a:moveTo>
                  <a:pt x="0" y="0"/>
                </a:moveTo>
                <a:lnTo>
                  <a:pt x="3492025" y="0"/>
                </a:lnTo>
                <a:lnTo>
                  <a:pt x="3492025" y="5070090"/>
                </a:lnTo>
                <a:lnTo>
                  <a:pt x="0" y="507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436806" y="1028700"/>
            <a:ext cx="7874604" cy="3526540"/>
          </a:xfrm>
          <a:custGeom>
            <a:avLst/>
            <a:gdLst/>
            <a:ahLst/>
            <a:cxnLst/>
            <a:rect l="l" t="t" r="r" b="b"/>
            <a:pathLst>
              <a:path w="7874604" h="3526540">
                <a:moveTo>
                  <a:pt x="0" y="0"/>
                </a:moveTo>
                <a:lnTo>
                  <a:pt x="7874603" y="0"/>
                </a:lnTo>
                <a:lnTo>
                  <a:pt x="7874603" y="3526540"/>
                </a:lnTo>
                <a:lnTo>
                  <a:pt x="0" y="3526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811072" y="806357"/>
            <a:ext cx="19553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PRICE</a:t>
            </a:r>
          </a:p>
        </p:txBody>
      </p:sp>
      <p:sp>
        <p:nvSpPr>
          <p:cNvPr id="8" name="Freeform 8"/>
          <p:cNvSpPr/>
          <p:nvPr/>
        </p:nvSpPr>
        <p:spPr>
          <a:xfrm>
            <a:off x="10444246" y="4824070"/>
            <a:ext cx="7867163" cy="4864529"/>
          </a:xfrm>
          <a:custGeom>
            <a:avLst/>
            <a:gdLst/>
            <a:ahLst/>
            <a:cxnLst/>
            <a:rect l="l" t="t" r="r" b="b"/>
            <a:pathLst>
              <a:path w="7867163" h="4864529">
                <a:moveTo>
                  <a:pt x="0" y="0"/>
                </a:moveTo>
                <a:lnTo>
                  <a:pt x="7867163" y="0"/>
                </a:lnTo>
                <a:lnTo>
                  <a:pt x="7867163" y="4864529"/>
                </a:lnTo>
                <a:lnTo>
                  <a:pt x="0" y="4864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5400000">
            <a:off x="624868" y="-686037"/>
            <a:ext cx="3492025" cy="5070091"/>
          </a:xfrm>
          <a:custGeom>
            <a:avLst/>
            <a:gdLst/>
            <a:ahLst/>
            <a:cxnLst/>
            <a:rect l="l" t="t" r="r" b="b"/>
            <a:pathLst>
              <a:path w="3492025" h="5070091">
                <a:moveTo>
                  <a:pt x="0" y="0"/>
                </a:moveTo>
                <a:lnTo>
                  <a:pt x="3492025" y="0"/>
                </a:lnTo>
                <a:lnTo>
                  <a:pt x="3492025" y="5070091"/>
                </a:lnTo>
                <a:lnTo>
                  <a:pt x="0" y="50700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35975" y="-7702733"/>
            <a:ext cx="25053605" cy="25053605"/>
          </a:xfrm>
          <a:custGeom>
            <a:avLst/>
            <a:gdLst/>
            <a:ahLst/>
            <a:cxnLst/>
            <a:rect l="l" t="t" r="r" b="b"/>
            <a:pathLst>
              <a:path w="25053605" h="25053605">
                <a:moveTo>
                  <a:pt x="0" y="0"/>
                </a:moveTo>
                <a:lnTo>
                  <a:pt x="25053606" y="0"/>
                </a:lnTo>
                <a:lnTo>
                  <a:pt x="25053606" y="25053606"/>
                </a:lnTo>
                <a:lnTo>
                  <a:pt x="0" y="2505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44774" y="1540941"/>
            <a:ext cx="8475961" cy="8475961"/>
          </a:xfrm>
          <a:custGeom>
            <a:avLst/>
            <a:gdLst/>
            <a:ahLst/>
            <a:cxnLst/>
            <a:rect l="l" t="t" r="r" b="b"/>
            <a:pathLst>
              <a:path w="8475961" h="8475961">
                <a:moveTo>
                  <a:pt x="0" y="0"/>
                </a:moveTo>
                <a:lnTo>
                  <a:pt x="8475961" y="0"/>
                </a:lnTo>
                <a:lnTo>
                  <a:pt x="8475961" y="8475962"/>
                </a:lnTo>
                <a:lnTo>
                  <a:pt x="0" y="847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476921" y="1028700"/>
            <a:ext cx="7630446" cy="3294965"/>
          </a:xfrm>
          <a:custGeom>
            <a:avLst/>
            <a:gdLst/>
            <a:ahLst/>
            <a:cxnLst/>
            <a:rect l="l" t="t" r="r" b="b"/>
            <a:pathLst>
              <a:path w="7630446" h="3294965">
                <a:moveTo>
                  <a:pt x="0" y="0"/>
                </a:moveTo>
                <a:lnTo>
                  <a:pt x="7630446" y="0"/>
                </a:lnTo>
                <a:lnTo>
                  <a:pt x="7630446" y="3294965"/>
                </a:lnTo>
                <a:lnTo>
                  <a:pt x="0" y="3294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867886" y="2000250"/>
            <a:ext cx="7926760" cy="728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869" lvl="1" indent="-343934" algn="l">
              <a:lnSpc>
                <a:spcPts val="4460"/>
              </a:lnSpc>
              <a:buAutoNum type="arabicPeriod"/>
            </a:pPr>
            <a:r>
              <a:rPr lang="en-US" sz="3186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Offline Success:</a:t>
            </a:r>
            <a:r>
              <a:rPr lang="en-US" sz="3186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Continue successful offline distribution.</a:t>
            </a:r>
          </a:p>
          <a:p>
            <a:pPr marL="687869" lvl="1" indent="-343934" algn="l">
              <a:lnSpc>
                <a:spcPts val="4460"/>
              </a:lnSpc>
              <a:buAutoNum type="arabicPeriod"/>
            </a:pPr>
            <a:r>
              <a:rPr lang="en-US" sz="3186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Exclusive Online Platform: </a:t>
            </a:r>
            <a:r>
              <a:rPr lang="en-US" sz="3186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Establish a dedicated website for direct sales of Bournvita.</a:t>
            </a:r>
          </a:p>
          <a:p>
            <a:pPr marL="687869" lvl="1" indent="-343934" algn="l">
              <a:lnSpc>
                <a:spcPts val="4460"/>
              </a:lnSpc>
              <a:buAutoNum type="arabicPeriod"/>
            </a:pPr>
            <a:r>
              <a:rPr lang="en-US" sz="3186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Direct Delivery Service:</a:t>
            </a:r>
            <a:r>
              <a:rPr lang="en-US" sz="3186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Utilize trusted delivery partners for secure product delivery.</a:t>
            </a:r>
          </a:p>
          <a:p>
            <a:pPr marL="687869" lvl="1" indent="-343934" algn="l">
              <a:lnSpc>
                <a:spcPts val="4460"/>
              </a:lnSpc>
              <a:buAutoNum type="arabicPeriod"/>
            </a:pPr>
            <a:r>
              <a:rPr lang="en-US" sz="3186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Benefits: </a:t>
            </a:r>
            <a:r>
              <a:rPr lang="en-US" sz="3186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ensure customers receive authentic Bournvita products directly from the brand's platform and Offer a subscription option for regular Bournvita purchases.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14006942" y="6482966"/>
            <a:ext cx="3492025" cy="5070091"/>
          </a:xfrm>
          <a:custGeom>
            <a:avLst/>
            <a:gdLst/>
            <a:ahLst/>
            <a:cxnLst/>
            <a:rect l="l" t="t" r="r" b="b"/>
            <a:pathLst>
              <a:path w="3492025" h="5070091">
                <a:moveTo>
                  <a:pt x="0" y="0"/>
                </a:moveTo>
                <a:lnTo>
                  <a:pt x="3492025" y="0"/>
                </a:lnTo>
                <a:lnTo>
                  <a:pt x="3492025" y="5070090"/>
                </a:lnTo>
                <a:lnTo>
                  <a:pt x="0" y="5070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583440" y="537527"/>
            <a:ext cx="213979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PLACE</a:t>
            </a:r>
          </a:p>
        </p:txBody>
      </p:sp>
      <p:sp>
        <p:nvSpPr>
          <p:cNvPr id="8" name="Freeform 8"/>
          <p:cNvSpPr/>
          <p:nvPr/>
        </p:nvSpPr>
        <p:spPr>
          <a:xfrm>
            <a:off x="10500913" y="4824070"/>
            <a:ext cx="7606454" cy="4703324"/>
          </a:xfrm>
          <a:custGeom>
            <a:avLst/>
            <a:gdLst/>
            <a:ahLst/>
            <a:cxnLst/>
            <a:rect l="l" t="t" r="r" b="b"/>
            <a:pathLst>
              <a:path w="7606454" h="4703324">
                <a:moveTo>
                  <a:pt x="0" y="0"/>
                </a:moveTo>
                <a:lnTo>
                  <a:pt x="7606454" y="0"/>
                </a:lnTo>
                <a:lnTo>
                  <a:pt x="7606454" y="4703324"/>
                </a:lnTo>
                <a:lnTo>
                  <a:pt x="0" y="4703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5400000">
            <a:off x="624868" y="-686037"/>
            <a:ext cx="3492025" cy="5070091"/>
          </a:xfrm>
          <a:custGeom>
            <a:avLst/>
            <a:gdLst/>
            <a:ahLst/>
            <a:cxnLst/>
            <a:rect l="l" t="t" r="r" b="b"/>
            <a:pathLst>
              <a:path w="3492025" h="5070091">
                <a:moveTo>
                  <a:pt x="0" y="0"/>
                </a:moveTo>
                <a:lnTo>
                  <a:pt x="3492025" y="0"/>
                </a:lnTo>
                <a:lnTo>
                  <a:pt x="3492025" y="5070091"/>
                </a:lnTo>
                <a:lnTo>
                  <a:pt x="0" y="5070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1098" y="-8086834"/>
            <a:ext cx="25053605" cy="25053605"/>
          </a:xfrm>
          <a:custGeom>
            <a:avLst/>
            <a:gdLst/>
            <a:ahLst/>
            <a:cxnLst/>
            <a:rect l="l" t="t" r="r" b="b"/>
            <a:pathLst>
              <a:path w="25053605" h="25053605">
                <a:moveTo>
                  <a:pt x="0" y="0"/>
                </a:moveTo>
                <a:lnTo>
                  <a:pt x="25053605" y="0"/>
                </a:lnTo>
                <a:lnTo>
                  <a:pt x="25053605" y="25053606"/>
                </a:lnTo>
                <a:lnTo>
                  <a:pt x="0" y="2505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2434442" y="394621"/>
            <a:ext cx="18008304" cy="186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PROMOTION</a:t>
            </a:r>
          </a:p>
          <a:p>
            <a:pPr algn="l">
              <a:lnSpc>
                <a:spcPts val="6440"/>
              </a:lnSpc>
            </a:pPr>
            <a:endParaRPr lang="en-US" sz="6099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575223" y="3595021"/>
            <a:ext cx="6502054" cy="3096958"/>
          </a:xfrm>
          <a:custGeom>
            <a:avLst/>
            <a:gdLst/>
            <a:ahLst/>
            <a:cxnLst/>
            <a:rect l="l" t="t" r="r" b="b"/>
            <a:pathLst>
              <a:path w="6502054" h="3096958">
                <a:moveTo>
                  <a:pt x="0" y="0"/>
                </a:moveTo>
                <a:lnTo>
                  <a:pt x="6502054" y="0"/>
                </a:lnTo>
                <a:lnTo>
                  <a:pt x="6502054" y="3096958"/>
                </a:lnTo>
                <a:lnTo>
                  <a:pt x="0" y="309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575223" y="615278"/>
            <a:ext cx="6502054" cy="2884245"/>
          </a:xfrm>
          <a:custGeom>
            <a:avLst/>
            <a:gdLst/>
            <a:ahLst/>
            <a:cxnLst/>
            <a:rect l="l" t="t" r="r" b="b"/>
            <a:pathLst>
              <a:path w="6502054" h="2884245">
                <a:moveTo>
                  <a:pt x="0" y="0"/>
                </a:moveTo>
                <a:lnTo>
                  <a:pt x="6502054" y="0"/>
                </a:lnTo>
                <a:lnTo>
                  <a:pt x="6502054" y="2884244"/>
                </a:lnTo>
                <a:lnTo>
                  <a:pt x="0" y="288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009013" y="1618428"/>
            <a:ext cx="8413438" cy="8413438"/>
          </a:xfrm>
          <a:custGeom>
            <a:avLst/>
            <a:gdLst/>
            <a:ahLst/>
            <a:cxnLst/>
            <a:rect l="l" t="t" r="r" b="b"/>
            <a:pathLst>
              <a:path w="8413438" h="8413438">
                <a:moveTo>
                  <a:pt x="0" y="0"/>
                </a:moveTo>
                <a:lnTo>
                  <a:pt x="8413438" y="0"/>
                </a:lnTo>
                <a:lnTo>
                  <a:pt x="8413438" y="8413437"/>
                </a:lnTo>
                <a:lnTo>
                  <a:pt x="0" y="8413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5400000">
            <a:off x="14006942" y="6482966"/>
            <a:ext cx="3492025" cy="5070091"/>
          </a:xfrm>
          <a:custGeom>
            <a:avLst/>
            <a:gdLst/>
            <a:ahLst/>
            <a:cxnLst/>
            <a:rect l="l" t="t" r="r" b="b"/>
            <a:pathLst>
              <a:path w="3492025" h="5070091">
                <a:moveTo>
                  <a:pt x="0" y="0"/>
                </a:moveTo>
                <a:lnTo>
                  <a:pt x="3492025" y="0"/>
                </a:lnTo>
                <a:lnTo>
                  <a:pt x="3492025" y="5070090"/>
                </a:lnTo>
                <a:lnTo>
                  <a:pt x="0" y="5070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370881" y="1801810"/>
            <a:ext cx="7689702" cy="798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028" lvl="1" indent="-328014" algn="l">
              <a:lnSpc>
                <a:spcPts val="4254"/>
              </a:lnSpc>
              <a:buAutoNum type="arabicPeriod"/>
            </a:pPr>
            <a:r>
              <a:rPr lang="en-US" sz="3038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Enhanced Social Media Presence:</a:t>
            </a:r>
            <a:r>
              <a:rPr lang="en-US" sz="303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Increase engagement with regular posts, including health tips and interactive content. Run targeted online ads before exam seasons.</a:t>
            </a:r>
          </a:p>
          <a:p>
            <a:pPr marL="656028" lvl="1" indent="-328014" algn="l">
              <a:lnSpc>
                <a:spcPts val="4254"/>
              </a:lnSpc>
              <a:buAutoNum type="arabicPeriod"/>
            </a:pPr>
            <a:r>
              <a:rPr lang="en-US" sz="3038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Health-Centric Messaging</a:t>
            </a:r>
            <a:r>
              <a:rPr lang="en-US" sz="303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: Highlight the health benefits of Bournvita, emphasizing that neglecting this product may impact overall well-being.</a:t>
            </a:r>
          </a:p>
          <a:p>
            <a:pPr marL="656028" lvl="1" indent="-328014" algn="l">
              <a:lnSpc>
                <a:spcPts val="4254"/>
              </a:lnSpc>
              <a:buAutoNum type="arabicPeriod"/>
            </a:pPr>
            <a:r>
              <a:rPr lang="en-US" sz="3038" u="sng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Festive Season Engagement:</a:t>
            </a:r>
            <a:r>
              <a:rPr lang="en-US" sz="303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Organize workshops, social media contests, and offer temporary discounts during festive seasons to attract and retain customers.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624868" y="-686037"/>
            <a:ext cx="3492025" cy="5070091"/>
          </a:xfrm>
          <a:custGeom>
            <a:avLst/>
            <a:gdLst/>
            <a:ahLst/>
            <a:cxnLst/>
            <a:rect l="l" t="t" r="r" b="b"/>
            <a:pathLst>
              <a:path w="3492025" h="5070091">
                <a:moveTo>
                  <a:pt x="0" y="0"/>
                </a:moveTo>
                <a:lnTo>
                  <a:pt x="3492025" y="0"/>
                </a:lnTo>
                <a:lnTo>
                  <a:pt x="3492025" y="5070091"/>
                </a:lnTo>
                <a:lnTo>
                  <a:pt x="0" y="5070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140716" y="6787229"/>
            <a:ext cx="6936561" cy="2995551"/>
          </a:xfrm>
          <a:custGeom>
            <a:avLst/>
            <a:gdLst/>
            <a:ahLst/>
            <a:cxnLst/>
            <a:rect l="l" t="t" r="r" b="b"/>
            <a:pathLst>
              <a:path w="6936561" h="2995551">
                <a:moveTo>
                  <a:pt x="0" y="0"/>
                </a:moveTo>
                <a:lnTo>
                  <a:pt x="6936561" y="0"/>
                </a:lnTo>
                <a:lnTo>
                  <a:pt x="6936561" y="2995551"/>
                </a:lnTo>
                <a:lnTo>
                  <a:pt x="0" y="29955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71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31836">
            <a:off x="15759361" y="-2354711"/>
            <a:ext cx="4443350" cy="5289703"/>
          </a:xfrm>
          <a:custGeom>
            <a:avLst/>
            <a:gdLst/>
            <a:ahLst/>
            <a:cxnLst/>
            <a:rect l="l" t="t" r="r" b="b"/>
            <a:pathLst>
              <a:path w="4443350" h="5289703">
                <a:moveTo>
                  <a:pt x="0" y="0"/>
                </a:moveTo>
                <a:lnTo>
                  <a:pt x="4443350" y="0"/>
                </a:lnTo>
                <a:lnTo>
                  <a:pt x="4443350" y="5289703"/>
                </a:lnTo>
                <a:lnTo>
                  <a:pt x="0" y="5289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274519" y="3665920"/>
            <a:ext cx="5738962" cy="5940177"/>
            <a:chOff x="0" y="0"/>
            <a:chExt cx="683913" cy="7078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913" cy="707892"/>
            </a:xfrm>
            <a:custGeom>
              <a:avLst/>
              <a:gdLst/>
              <a:ahLst/>
              <a:cxnLst/>
              <a:rect l="l" t="t" r="r" b="b"/>
              <a:pathLst>
                <a:path w="683913" h="707892">
                  <a:moveTo>
                    <a:pt x="150934" y="0"/>
                  </a:moveTo>
                  <a:lnTo>
                    <a:pt x="532980" y="0"/>
                  </a:lnTo>
                  <a:cubicBezTo>
                    <a:pt x="573010" y="0"/>
                    <a:pt x="611400" y="15902"/>
                    <a:pt x="639706" y="44207"/>
                  </a:cubicBezTo>
                  <a:cubicBezTo>
                    <a:pt x="668011" y="72513"/>
                    <a:pt x="683913" y="110904"/>
                    <a:pt x="683913" y="150934"/>
                  </a:cubicBezTo>
                  <a:lnTo>
                    <a:pt x="683913" y="556958"/>
                  </a:lnTo>
                  <a:cubicBezTo>
                    <a:pt x="683913" y="640317"/>
                    <a:pt x="616338" y="707892"/>
                    <a:pt x="532980" y="707892"/>
                  </a:cubicBezTo>
                  <a:lnTo>
                    <a:pt x="150934" y="707892"/>
                  </a:lnTo>
                  <a:cubicBezTo>
                    <a:pt x="110904" y="707892"/>
                    <a:pt x="72513" y="691990"/>
                    <a:pt x="44207" y="663685"/>
                  </a:cubicBezTo>
                  <a:cubicBezTo>
                    <a:pt x="15902" y="635379"/>
                    <a:pt x="0" y="596989"/>
                    <a:pt x="0" y="556958"/>
                  </a:cubicBezTo>
                  <a:lnTo>
                    <a:pt x="0" y="150934"/>
                  </a:lnTo>
                  <a:cubicBezTo>
                    <a:pt x="0" y="110904"/>
                    <a:pt x="15902" y="72513"/>
                    <a:pt x="44207" y="44207"/>
                  </a:cubicBezTo>
                  <a:cubicBezTo>
                    <a:pt x="72513" y="15902"/>
                    <a:pt x="110904" y="0"/>
                    <a:pt x="15093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83913" cy="745992"/>
            </a:xfrm>
            <a:prstGeom prst="rect">
              <a:avLst/>
            </a:prstGeom>
          </p:spPr>
          <p:txBody>
            <a:bodyPr lIns="59413" tIns="59413" rIns="59413" bIns="5941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0147" y="4411489"/>
            <a:ext cx="4834797" cy="3514565"/>
            <a:chOff x="0" y="0"/>
            <a:chExt cx="504359" cy="366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4359" cy="366634"/>
            </a:xfrm>
            <a:custGeom>
              <a:avLst/>
              <a:gdLst/>
              <a:ahLst/>
              <a:cxnLst/>
              <a:rect l="l" t="t" r="r" b="b"/>
              <a:pathLst>
                <a:path w="504359" h="366634">
                  <a:moveTo>
                    <a:pt x="179160" y="0"/>
                  </a:moveTo>
                  <a:lnTo>
                    <a:pt x="325198" y="0"/>
                  </a:lnTo>
                  <a:cubicBezTo>
                    <a:pt x="372715" y="0"/>
                    <a:pt x="418285" y="18876"/>
                    <a:pt x="451884" y="52475"/>
                  </a:cubicBezTo>
                  <a:cubicBezTo>
                    <a:pt x="485483" y="86074"/>
                    <a:pt x="504359" y="131644"/>
                    <a:pt x="504359" y="179160"/>
                  </a:cubicBezTo>
                  <a:lnTo>
                    <a:pt x="504359" y="187474"/>
                  </a:lnTo>
                  <a:cubicBezTo>
                    <a:pt x="504359" y="286421"/>
                    <a:pt x="424146" y="366634"/>
                    <a:pt x="325198" y="366634"/>
                  </a:cubicBezTo>
                  <a:lnTo>
                    <a:pt x="179160" y="366634"/>
                  </a:lnTo>
                  <a:cubicBezTo>
                    <a:pt x="131644" y="366634"/>
                    <a:pt x="86074" y="347758"/>
                    <a:pt x="52475" y="314159"/>
                  </a:cubicBezTo>
                  <a:cubicBezTo>
                    <a:pt x="18876" y="280560"/>
                    <a:pt x="0" y="234990"/>
                    <a:pt x="0" y="187474"/>
                  </a:cubicBezTo>
                  <a:lnTo>
                    <a:pt x="0" y="179160"/>
                  </a:lnTo>
                  <a:cubicBezTo>
                    <a:pt x="0" y="131644"/>
                    <a:pt x="18876" y="86074"/>
                    <a:pt x="52475" y="52475"/>
                  </a:cubicBezTo>
                  <a:cubicBezTo>
                    <a:pt x="86074" y="18876"/>
                    <a:pt x="131644" y="0"/>
                    <a:pt x="1791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4359" cy="404734"/>
            </a:xfrm>
            <a:prstGeom prst="rect">
              <a:avLst/>
            </a:prstGeom>
          </p:spPr>
          <p:txBody>
            <a:bodyPr lIns="59413" tIns="59413" rIns="59413" bIns="5941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09369" y="4288432"/>
            <a:ext cx="4834797" cy="3760680"/>
            <a:chOff x="0" y="0"/>
            <a:chExt cx="504359" cy="3923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4359" cy="392308"/>
            </a:xfrm>
            <a:custGeom>
              <a:avLst/>
              <a:gdLst/>
              <a:ahLst/>
              <a:cxnLst/>
              <a:rect l="l" t="t" r="r" b="b"/>
              <a:pathLst>
                <a:path w="504359" h="392308">
                  <a:moveTo>
                    <a:pt x="179160" y="0"/>
                  </a:moveTo>
                  <a:lnTo>
                    <a:pt x="325198" y="0"/>
                  </a:lnTo>
                  <a:cubicBezTo>
                    <a:pt x="372715" y="0"/>
                    <a:pt x="418285" y="18876"/>
                    <a:pt x="451884" y="52475"/>
                  </a:cubicBezTo>
                  <a:cubicBezTo>
                    <a:pt x="485483" y="86074"/>
                    <a:pt x="504359" y="131644"/>
                    <a:pt x="504359" y="179160"/>
                  </a:cubicBezTo>
                  <a:lnTo>
                    <a:pt x="504359" y="213148"/>
                  </a:lnTo>
                  <a:cubicBezTo>
                    <a:pt x="504359" y="260664"/>
                    <a:pt x="485483" y="306234"/>
                    <a:pt x="451884" y="339833"/>
                  </a:cubicBezTo>
                  <a:cubicBezTo>
                    <a:pt x="418285" y="373433"/>
                    <a:pt x="372715" y="392308"/>
                    <a:pt x="325198" y="392308"/>
                  </a:cubicBezTo>
                  <a:lnTo>
                    <a:pt x="179160" y="392308"/>
                  </a:lnTo>
                  <a:cubicBezTo>
                    <a:pt x="80213" y="392308"/>
                    <a:pt x="0" y="312096"/>
                    <a:pt x="0" y="213148"/>
                  </a:cubicBezTo>
                  <a:lnTo>
                    <a:pt x="0" y="179160"/>
                  </a:lnTo>
                  <a:cubicBezTo>
                    <a:pt x="0" y="131644"/>
                    <a:pt x="18876" y="86074"/>
                    <a:pt x="52475" y="52475"/>
                  </a:cubicBezTo>
                  <a:cubicBezTo>
                    <a:pt x="86074" y="18876"/>
                    <a:pt x="131644" y="0"/>
                    <a:pt x="1791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4359" cy="430408"/>
            </a:xfrm>
            <a:prstGeom prst="rect">
              <a:avLst/>
            </a:prstGeom>
          </p:spPr>
          <p:txBody>
            <a:bodyPr lIns="59413" tIns="59413" rIns="59413" bIns="5941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611470" y="5589698"/>
            <a:ext cx="1078551" cy="1612468"/>
          </a:xfrm>
          <a:custGeom>
            <a:avLst/>
            <a:gdLst/>
            <a:ahLst/>
            <a:cxnLst/>
            <a:rect l="l" t="t" r="r" b="b"/>
            <a:pathLst>
              <a:path w="1078551" h="1612468">
                <a:moveTo>
                  <a:pt x="0" y="0"/>
                </a:moveTo>
                <a:lnTo>
                  <a:pt x="1078550" y="0"/>
                </a:lnTo>
                <a:lnTo>
                  <a:pt x="1078550" y="1612467"/>
                </a:lnTo>
                <a:lnTo>
                  <a:pt x="0" y="1612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flipH="1">
            <a:off x="5761086" y="5589698"/>
            <a:ext cx="1078551" cy="1612468"/>
          </a:xfrm>
          <a:custGeom>
            <a:avLst/>
            <a:gdLst/>
            <a:ahLst/>
            <a:cxnLst/>
            <a:rect l="l" t="t" r="r" b="b"/>
            <a:pathLst>
              <a:path w="1078551" h="1612468">
                <a:moveTo>
                  <a:pt x="1078551" y="0"/>
                </a:moveTo>
                <a:lnTo>
                  <a:pt x="0" y="0"/>
                </a:lnTo>
                <a:lnTo>
                  <a:pt x="0" y="1612467"/>
                </a:lnTo>
                <a:lnTo>
                  <a:pt x="1078551" y="1612467"/>
                </a:lnTo>
                <a:lnTo>
                  <a:pt x="10785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820626" y="496000"/>
            <a:ext cx="14587046" cy="153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7"/>
              </a:lnSpc>
              <a:spcBef>
                <a:spcPct val="0"/>
              </a:spcBef>
            </a:pPr>
            <a:r>
              <a:rPr lang="en-US" sz="8884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REPOSITIONING STRATERGY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41736" y="3990243"/>
            <a:ext cx="5004529" cy="48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83" lvl="1" indent="-327641" algn="l">
              <a:lnSpc>
                <a:spcPts val="4249"/>
              </a:lnSpc>
              <a:buAutoNum type="arabicPeriod"/>
            </a:pPr>
            <a:r>
              <a:rPr lang="en-US" sz="30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Introduce new flavors and maintain sugar-free options for Bournvita.</a:t>
            </a:r>
          </a:p>
          <a:p>
            <a:pPr marL="655283" lvl="1" indent="-327641" algn="l">
              <a:lnSpc>
                <a:spcPts val="4249"/>
              </a:lnSpc>
              <a:buAutoNum type="arabicPeriod"/>
            </a:pPr>
            <a:r>
              <a:rPr lang="en-US" sz="30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Incorporate organic ingredients and additional vitamins to enhance nutritional value.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1662432" y="-829977"/>
            <a:ext cx="3217046" cy="2240234"/>
          </a:xfrm>
          <a:custGeom>
            <a:avLst/>
            <a:gdLst/>
            <a:ahLst/>
            <a:cxnLst/>
            <a:rect l="l" t="t" r="r" b="b"/>
            <a:pathLst>
              <a:path w="3217046" h="2240234">
                <a:moveTo>
                  <a:pt x="3217046" y="0"/>
                </a:moveTo>
                <a:lnTo>
                  <a:pt x="0" y="0"/>
                </a:lnTo>
                <a:lnTo>
                  <a:pt x="0" y="2240234"/>
                </a:lnTo>
                <a:lnTo>
                  <a:pt x="3217046" y="2240234"/>
                </a:lnTo>
                <a:lnTo>
                  <a:pt x="321704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3363601" flipH="1">
            <a:off x="-458404" y="1852418"/>
            <a:ext cx="1526052" cy="1734150"/>
          </a:xfrm>
          <a:custGeom>
            <a:avLst/>
            <a:gdLst/>
            <a:ahLst/>
            <a:cxnLst/>
            <a:rect l="l" t="t" r="r" b="b"/>
            <a:pathLst>
              <a:path w="1526052" h="1734150">
                <a:moveTo>
                  <a:pt x="1526052" y="0"/>
                </a:moveTo>
                <a:lnTo>
                  <a:pt x="0" y="0"/>
                </a:lnTo>
                <a:lnTo>
                  <a:pt x="0" y="1734150"/>
                </a:lnTo>
                <a:lnTo>
                  <a:pt x="1526052" y="1734150"/>
                </a:lnTo>
                <a:lnTo>
                  <a:pt x="152605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1748251">
            <a:off x="1283471" y="9209964"/>
            <a:ext cx="542287" cy="499890"/>
          </a:xfrm>
          <a:custGeom>
            <a:avLst/>
            <a:gdLst/>
            <a:ahLst/>
            <a:cxnLst/>
            <a:rect l="l" t="t" r="r" b="b"/>
            <a:pathLst>
              <a:path w="542287" h="499890">
                <a:moveTo>
                  <a:pt x="0" y="0"/>
                </a:moveTo>
                <a:lnTo>
                  <a:pt x="542286" y="0"/>
                </a:lnTo>
                <a:lnTo>
                  <a:pt x="542286" y="499890"/>
                </a:lnTo>
                <a:lnTo>
                  <a:pt x="0" y="499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1213410">
            <a:off x="16903985" y="2657691"/>
            <a:ext cx="542287" cy="499890"/>
          </a:xfrm>
          <a:custGeom>
            <a:avLst/>
            <a:gdLst/>
            <a:ahLst/>
            <a:cxnLst/>
            <a:rect l="l" t="t" r="r" b="b"/>
            <a:pathLst>
              <a:path w="542287" h="499890">
                <a:moveTo>
                  <a:pt x="0" y="0"/>
                </a:moveTo>
                <a:lnTo>
                  <a:pt x="542286" y="0"/>
                </a:lnTo>
                <a:lnTo>
                  <a:pt x="542286" y="499889"/>
                </a:lnTo>
                <a:lnTo>
                  <a:pt x="0" y="499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12424503" y="5040128"/>
            <a:ext cx="5004529" cy="216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83" lvl="1" indent="-327641" algn="l">
              <a:lnSpc>
                <a:spcPts val="4249"/>
              </a:lnSpc>
              <a:buAutoNum type="arabicPeriod"/>
            </a:pPr>
            <a:r>
              <a:rPr lang="en-US" sz="30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Establish an exclusive online platform for direct Bournvita sales.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8545" y="4772143"/>
            <a:ext cx="5004529" cy="26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83" lvl="1" indent="-327641" algn="l">
              <a:lnSpc>
                <a:spcPts val="4249"/>
              </a:lnSpc>
              <a:buAutoNum type="arabicPeriod"/>
            </a:pPr>
            <a:r>
              <a:rPr lang="en-US" sz="30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Focus promotional efforts on increased social media presence and targeted ads.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42075" y="2484120"/>
            <a:ext cx="260384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Product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81109" y="3090327"/>
            <a:ext cx="344966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Promotion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44991" y="3090327"/>
            <a:ext cx="17635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Place</a:t>
            </a:r>
          </a:p>
        </p:txBody>
      </p:sp>
      <p:sp>
        <p:nvSpPr>
          <p:cNvPr id="25" name="Freeform 25"/>
          <p:cNvSpPr/>
          <p:nvPr/>
        </p:nvSpPr>
        <p:spPr>
          <a:xfrm rot="-5400000">
            <a:off x="15753068" y="7560498"/>
            <a:ext cx="2162462" cy="3139690"/>
          </a:xfrm>
          <a:custGeom>
            <a:avLst/>
            <a:gdLst/>
            <a:ahLst/>
            <a:cxnLst/>
            <a:rect l="l" t="t" r="r" b="b"/>
            <a:pathLst>
              <a:path w="2162462" h="3139690">
                <a:moveTo>
                  <a:pt x="0" y="0"/>
                </a:moveTo>
                <a:lnTo>
                  <a:pt x="2162462" y="0"/>
                </a:lnTo>
                <a:lnTo>
                  <a:pt x="2162462" y="3139690"/>
                </a:lnTo>
                <a:lnTo>
                  <a:pt x="0" y="3139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3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>
            <a:off x="1062613" y="-1062613"/>
            <a:ext cx="4702810" cy="6828036"/>
          </a:xfrm>
          <a:custGeom>
            <a:avLst/>
            <a:gdLst/>
            <a:ahLst/>
            <a:cxnLst/>
            <a:rect l="l" t="t" r="r" b="b"/>
            <a:pathLst>
              <a:path w="4702810" h="6828036">
                <a:moveTo>
                  <a:pt x="0" y="0"/>
                </a:moveTo>
                <a:lnTo>
                  <a:pt x="4702810" y="0"/>
                </a:lnTo>
                <a:lnTo>
                  <a:pt x="4702810" y="6828036"/>
                </a:lnTo>
                <a:lnTo>
                  <a:pt x="0" y="682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12468379" y="4467379"/>
            <a:ext cx="4747019" cy="6892223"/>
          </a:xfrm>
          <a:custGeom>
            <a:avLst/>
            <a:gdLst/>
            <a:ahLst/>
            <a:cxnLst/>
            <a:rect l="l" t="t" r="r" b="b"/>
            <a:pathLst>
              <a:path w="4747019" h="6892223">
                <a:moveTo>
                  <a:pt x="0" y="0"/>
                </a:moveTo>
                <a:lnTo>
                  <a:pt x="4747019" y="0"/>
                </a:lnTo>
                <a:lnTo>
                  <a:pt x="4747019" y="6892223"/>
                </a:lnTo>
                <a:lnTo>
                  <a:pt x="0" y="689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4049239"/>
            <a:ext cx="16230600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69"/>
              </a:lnSpc>
            </a:pPr>
            <a:r>
              <a:rPr lang="en-US" sz="15391">
                <a:solidFill>
                  <a:srgbClr val="231F20"/>
                </a:solidFill>
                <a:latin typeface="White Star"/>
                <a:ea typeface="White Star"/>
                <a:cs typeface="White Star"/>
                <a:sym typeface="White Star"/>
              </a:rPr>
              <a:t>THANKS</a:t>
            </a:r>
          </a:p>
        </p:txBody>
      </p:sp>
    </p:spTree>
  </p:cSld>
  <p:clrMapOvr>
    <a:masterClrMapping/>
  </p:clrMapOvr>
  <p:transition spd="slow">
    <p:cover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1542" y="372448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>
            <a:off x="1062613" y="-1062613"/>
            <a:ext cx="4702810" cy="6828036"/>
          </a:xfrm>
          <a:custGeom>
            <a:avLst/>
            <a:gdLst/>
            <a:ahLst/>
            <a:cxnLst/>
            <a:rect l="l" t="t" r="r" b="b"/>
            <a:pathLst>
              <a:path w="4702810" h="6828036">
                <a:moveTo>
                  <a:pt x="0" y="0"/>
                </a:moveTo>
                <a:lnTo>
                  <a:pt x="4702810" y="0"/>
                </a:lnTo>
                <a:lnTo>
                  <a:pt x="4702810" y="6828036"/>
                </a:lnTo>
                <a:lnTo>
                  <a:pt x="0" y="682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12468379" y="4467379"/>
            <a:ext cx="4747019" cy="6892223"/>
          </a:xfrm>
          <a:custGeom>
            <a:avLst/>
            <a:gdLst/>
            <a:ahLst/>
            <a:cxnLst/>
            <a:rect l="l" t="t" r="r" b="b"/>
            <a:pathLst>
              <a:path w="4747019" h="6892223">
                <a:moveTo>
                  <a:pt x="0" y="0"/>
                </a:moveTo>
                <a:lnTo>
                  <a:pt x="4747019" y="0"/>
                </a:lnTo>
                <a:lnTo>
                  <a:pt x="4747019" y="6892223"/>
                </a:lnTo>
                <a:lnTo>
                  <a:pt x="0" y="689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057390" y="1393504"/>
            <a:ext cx="14173220" cy="6819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8"/>
              </a:lnSpc>
            </a:pPr>
            <a:r>
              <a:rPr lang="en-US" sz="13440">
                <a:solidFill>
                  <a:srgbClr val="231F20"/>
                </a:solidFill>
                <a:latin typeface="White Star"/>
                <a:ea typeface="White Star"/>
                <a:cs typeface="White Star"/>
                <a:sym typeface="White Star"/>
              </a:rPr>
              <a:t>ANY</a:t>
            </a:r>
          </a:p>
          <a:p>
            <a:pPr algn="ctr">
              <a:lnSpc>
                <a:spcPts val="28358"/>
              </a:lnSpc>
            </a:pPr>
            <a:r>
              <a:rPr lang="en-US" sz="13440">
                <a:solidFill>
                  <a:srgbClr val="231F20"/>
                </a:solidFill>
                <a:latin typeface="White Star"/>
                <a:ea typeface="White Star"/>
                <a:cs typeface="White Star"/>
                <a:sym typeface="White Star"/>
              </a:rPr>
              <a:t> QUESTIONS</a:t>
            </a:r>
          </a:p>
        </p:txBody>
      </p:sp>
    </p:spTree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330693" y="-479200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589661" y="6937859"/>
            <a:ext cx="3150986" cy="3183307"/>
          </a:xfrm>
          <a:custGeom>
            <a:avLst/>
            <a:gdLst/>
            <a:ahLst/>
            <a:cxnLst/>
            <a:rect l="l" t="t" r="r" b="b"/>
            <a:pathLst>
              <a:path w="3150986" h="3183307">
                <a:moveTo>
                  <a:pt x="0" y="0"/>
                </a:moveTo>
                <a:lnTo>
                  <a:pt x="3150985" y="0"/>
                </a:lnTo>
                <a:lnTo>
                  <a:pt x="3150985" y="3183307"/>
                </a:lnTo>
                <a:lnTo>
                  <a:pt x="0" y="318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88" r="-6053" b="-24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173992" y="1615581"/>
            <a:ext cx="6306337" cy="6306337"/>
          </a:xfrm>
          <a:custGeom>
            <a:avLst/>
            <a:gdLst/>
            <a:ahLst/>
            <a:cxnLst/>
            <a:rect l="l" t="t" r="r" b="b"/>
            <a:pathLst>
              <a:path w="6306337" h="6306337">
                <a:moveTo>
                  <a:pt x="0" y="0"/>
                </a:moveTo>
                <a:lnTo>
                  <a:pt x="6306337" y="0"/>
                </a:lnTo>
                <a:lnTo>
                  <a:pt x="6306337" y="6306337"/>
                </a:lnTo>
                <a:lnTo>
                  <a:pt x="0" y="6306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250455" y="952500"/>
            <a:ext cx="10153412" cy="66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 spc="3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Parent Company: Mondelez International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3387" y="2392851"/>
            <a:ext cx="15910667" cy="143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 spc="27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Overview: Mondelez International, a global leader in snacks, operates in over 150 countries.</a:t>
            </a:r>
          </a:p>
          <a:p>
            <a:pPr algn="ctr">
              <a:lnSpc>
                <a:spcPts val="3885"/>
              </a:lnSpc>
            </a:pPr>
            <a:endParaRPr lang="en-US" sz="2775" spc="27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8142" y="3614860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Cadbury Acquisition: Acquired in 2010, enhancing Mondelez's chocolate and beverage portfolio.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1814" y="4894110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Legacy: Established in 1824, Cadbury is renowned for its quality and heritage in confectionery.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2338" y="6173360"/>
            <a:ext cx="16071716" cy="147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Global Presence: Mondelez's strong market presence includes brands like Oreo, Toblerone, and Cadbury.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330693" y="-479200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589661" y="6937859"/>
            <a:ext cx="3150986" cy="3183307"/>
          </a:xfrm>
          <a:custGeom>
            <a:avLst/>
            <a:gdLst/>
            <a:ahLst/>
            <a:cxnLst/>
            <a:rect l="l" t="t" r="r" b="b"/>
            <a:pathLst>
              <a:path w="3150986" h="3183307">
                <a:moveTo>
                  <a:pt x="0" y="0"/>
                </a:moveTo>
                <a:lnTo>
                  <a:pt x="3150985" y="0"/>
                </a:lnTo>
                <a:lnTo>
                  <a:pt x="3150985" y="3183307"/>
                </a:lnTo>
                <a:lnTo>
                  <a:pt x="0" y="318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88" r="-6053" b="-24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814525" y="952500"/>
            <a:ext cx="5025271" cy="66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 spc="3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History of Bournvita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2863" y="2385588"/>
            <a:ext cx="15910667" cy="46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 spc="27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Launch: Introduced in India in 1949, Bournvita became a staple health drink.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2863" y="3610499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Name Origin: Named after Bournville, the site of Cadbury's factory in the UK.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15032" y="4891930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Evolution: Adapted with flavors and health benefits to meet changing consumer needs.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3418" y="6173360"/>
            <a:ext cx="16071716" cy="147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Milestones: Expansion to countries like Nepal, Nigeria, and Ghana, reinforcing its popularity.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173992" y="1615581"/>
            <a:ext cx="6306337" cy="6306337"/>
          </a:xfrm>
          <a:custGeom>
            <a:avLst/>
            <a:gdLst/>
            <a:ahLst/>
            <a:cxnLst/>
            <a:rect l="l" t="t" r="r" b="b"/>
            <a:pathLst>
              <a:path w="6306337" h="6306337">
                <a:moveTo>
                  <a:pt x="0" y="0"/>
                </a:moveTo>
                <a:lnTo>
                  <a:pt x="6306337" y="0"/>
                </a:lnTo>
                <a:lnTo>
                  <a:pt x="6306337" y="6306337"/>
                </a:lnTo>
                <a:lnTo>
                  <a:pt x="0" y="6306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3992" y="1615581"/>
            <a:ext cx="6306337" cy="6306337"/>
          </a:xfrm>
          <a:custGeom>
            <a:avLst/>
            <a:gdLst/>
            <a:ahLst/>
            <a:cxnLst/>
            <a:rect l="l" t="t" r="r" b="b"/>
            <a:pathLst>
              <a:path w="6306337" h="6306337">
                <a:moveTo>
                  <a:pt x="0" y="0"/>
                </a:moveTo>
                <a:lnTo>
                  <a:pt x="6306337" y="0"/>
                </a:lnTo>
                <a:lnTo>
                  <a:pt x="6306337" y="6306337"/>
                </a:lnTo>
                <a:lnTo>
                  <a:pt x="0" y="6306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16330693" y="-479200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755200" y="6937859"/>
            <a:ext cx="3150986" cy="3183307"/>
          </a:xfrm>
          <a:custGeom>
            <a:avLst/>
            <a:gdLst/>
            <a:ahLst/>
            <a:cxnLst/>
            <a:rect l="l" t="t" r="r" b="b"/>
            <a:pathLst>
              <a:path w="3150986" h="3183307">
                <a:moveTo>
                  <a:pt x="0" y="0"/>
                </a:moveTo>
                <a:lnTo>
                  <a:pt x="3150986" y="0"/>
                </a:lnTo>
                <a:lnTo>
                  <a:pt x="3150986" y="3183307"/>
                </a:lnTo>
                <a:lnTo>
                  <a:pt x="0" y="3183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88" r="-6053" b="-24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213612" y="535348"/>
            <a:ext cx="10880078" cy="8722952"/>
          </a:xfrm>
          <a:custGeom>
            <a:avLst/>
            <a:gdLst/>
            <a:ahLst/>
            <a:cxnLst/>
            <a:rect l="l" t="t" r="r" b="b"/>
            <a:pathLst>
              <a:path w="10880078" h="8722952">
                <a:moveTo>
                  <a:pt x="0" y="0"/>
                </a:moveTo>
                <a:lnTo>
                  <a:pt x="10880079" y="0"/>
                </a:lnTo>
                <a:lnTo>
                  <a:pt x="10880079" y="8722952"/>
                </a:lnTo>
                <a:lnTo>
                  <a:pt x="0" y="87229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025" b="-18703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330693" y="-479200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589661" y="6937859"/>
            <a:ext cx="3150986" cy="3183307"/>
          </a:xfrm>
          <a:custGeom>
            <a:avLst/>
            <a:gdLst/>
            <a:ahLst/>
            <a:cxnLst/>
            <a:rect l="l" t="t" r="r" b="b"/>
            <a:pathLst>
              <a:path w="3150986" h="3183307">
                <a:moveTo>
                  <a:pt x="0" y="0"/>
                </a:moveTo>
                <a:lnTo>
                  <a:pt x="3150985" y="0"/>
                </a:lnTo>
                <a:lnTo>
                  <a:pt x="3150985" y="3183307"/>
                </a:lnTo>
                <a:lnTo>
                  <a:pt x="0" y="318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88" r="-6053" b="-24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671412" y="952500"/>
            <a:ext cx="5311497" cy="66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 spc="3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Market Segmentation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0026" y="2386347"/>
            <a:ext cx="15910667" cy="46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 spc="27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Demographic: Targeting children (5-15 years) and health-conscious parents.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0026" y="3611258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 Geographic: Focus on urban and semi-urban areas, catering to diverse regions.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378376" y="4874301"/>
            <a:ext cx="16071716" cy="48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Psychographic: Appeals to families prioritizing health and wellness.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750" y="6117549"/>
            <a:ext cx="16071716" cy="9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spc="28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Behavioral: Regular users who value nutritional supplements and brand reliability.</a:t>
            </a:r>
          </a:p>
          <a:p>
            <a:pPr algn="ctr">
              <a:lnSpc>
                <a:spcPts val="3924"/>
              </a:lnSpc>
              <a:spcBef>
                <a:spcPct val="0"/>
              </a:spcBef>
            </a:pPr>
            <a:endParaRPr lang="en-US" sz="2803" spc="28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173992" y="1615581"/>
            <a:ext cx="6306337" cy="6306337"/>
          </a:xfrm>
          <a:custGeom>
            <a:avLst/>
            <a:gdLst/>
            <a:ahLst/>
            <a:cxnLst/>
            <a:rect l="l" t="t" r="r" b="b"/>
            <a:pathLst>
              <a:path w="6306337" h="6306337">
                <a:moveTo>
                  <a:pt x="0" y="0"/>
                </a:moveTo>
                <a:lnTo>
                  <a:pt x="6306337" y="0"/>
                </a:lnTo>
                <a:lnTo>
                  <a:pt x="6306337" y="6306337"/>
                </a:lnTo>
                <a:lnTo>
                  <a:pt x="0" y="6306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" t="-4567" r="-422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1717</Words>
  <Application>Microsoft Office PowerPoint</Application>
  <PresentationFormat>Custom</PresentationFormat>
  <Paragraphs>153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Canva Sans 1 Bold Italics</vt:lpstr>
      <vt:lpstr>Lato Bold</vt:lpstr>
      <vt:lpstr>Poppins Bold</vt:lpstr>
      <vt:lpstr>Canva Sans 1 Bold</vt:lpstr>
      <vt:lpstr>Codec Pro ExtraBold</vt:lpstr>
      <vt:lpstr>White Star</vt:lpstr>
      <vt:lpstr>Arial</vt:lpstr>
      <vt:lpstr>Canva Sans 1</vt:lpstr>
      <vt:lpstr>Inter Bold</vt:lpstr>
      <vt:lpstr>Calibri</vt:lpstr>
      <vt:lpstr>Aleo Bold Italics</vt:lpstr>
      <vt:lpstr>Canva Sans 2 Bold</vt:lpstr>
      <vt:lpstr>Lilita One</vt:lpstr>
      <vt:lpstr>Oswald Bold</vt:lpstr>
      <vt:lpstr>Bungee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cp:lastModifiedBy>abhishekkumar2004abhi@gmail.com</cp:lastModifiedBy>
  <cp:revision>2</cp:revision>
  <dcterms:created xsi:type="dcterms:W3CDTF">2006-08-16T00:00:00Z</dcterms:created>
  <dcterms:modified xsi:type="dcterms:W3CDTF">2024-07-05T02:24:25Z</dcterms:modified>
  <dc:identifier>DAGJe5pzgNY</dc:identifier>
</cp:coreProperties>
</file>